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7"/>
  </p:notesMasterIdLst>
  <p:handoutMasterIdLst>
    <p:handoutMasterId r:id="rId48"/>
  </p:handoutMasterIdLst>
  <p:sldIdLst>
    <p:sldId id="256" r:id="rId2"/>
    <p:sldId id="287" r:id="rId3"/>
    <p:sldId id="288" r:id="rId4"/>
    <p:sldId id="289" r:id="rId5"/>
    <p:sldId id="266" r:id="rId6"/>
    <p:sldId id="281" r:id="rId7"/>
    <p:sldId id="269" r:id="rId8"/>
    <p:sldId id="267" r:id="rId9"/>
    <p:sldId id="257" r:id="rId10"/>
    <p:sldId id="277" r:id="rId11"/>
    <p:sldId id="258" r:id="rId12"/>
    <p:sldId id="285" r:id="rId13"/>
    <p:sldId id="308" r:id="rId14"/>
    <p:sldId id="298" r:id="rId15"/>
    <p:sldId id="296" r:id="rId16"/>
    <p:sldId id="297" r:id="rId17"/>
    <p:sldId id="278" r:id="rId18"/>
    <p:sldId id="276" r:id="rId19"/>
    <p:sldId id="259" r:id="rId20"/>
    <p:sldId id="280" r:id="rId21"/>
    <p:sldId id="286" r:id="rId22"/>
    <p:sldId id="279" r:id="rId23"/>
    <p:sldId id="282" r:id="rId24"/>
    <p:sldId id="299" r:id="rId25"/>
    <p:sldId id="300" r:id="rId26"/>
    <p:sldId id="260" r:id="rId27"/>
    <p:sldId id="301" r:id="rId28"/>
    <p:sldId id="295" r:id="rId29"/>
    <p:sldId id="309" r:id="rId30"/>
    <p:sldId id="292" r:id="rId31"/>
    <p:sldId id="293" r:id="rId32"/>
    <p:sldId id="261" r:id="rId33"/>
    <p:sldId id="275" r:id="rId34"/>
    <p:sldId id="271" r:id="rId35"/>
    <p:sldId id="270" r:id="rId36"/>
    <p:sldId id="274" r:id="rId37"/>
    <p:sldId id="294" r:id="rId38"/>
    <p:sldId id="302" r:id="rId39"/>
    <p:sldId id="303" r:id="rId40"/>
    <p:sldId id="304" r:id="rId41"/>
    <p:sldId id="305" r:id="rId42"/>
    <p:sldId id="310" r:id="rId43"/>
    <p:sldId id="311" r:id="rId44"/>
    <p:sldId id="306" r:id="rId45"/>
    <p:sldId id="307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8" autoAdjust="0"/>
    <p:restoredTop sz="94660"/>
  </p:normalViewPr>
  <p:slideViewPr>
    <p:cSldViewPr>
      <p:cViewPr varScale="1">
        <p:scale>
          <a:sx n="68" d="100"/>
          <a:sy n="68" d="100"/>
        </p:scale>
        <p:origin x="131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5871F-A3BF-41B5-921A-C4B8CBA3C06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E7B31-0C67-4B58-8012-5F8638259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7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62D66E24-901D-4490-845B-03105A59AF86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17587AF-55B7-4F93-97DF-7694647259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345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HPI (history of present injury/illness)</a:t>
            </a:r>
          </a:p>
        </p:txBody>
      </p:sp>
    </p:spTree>
    <p:extLst>
      <p:ext uri="{BB962C8B-B14F-4D97-AF65-F5344CB8AC3E}">
        <p14:creationId xmlns:p14="http://schemas.microsoft.com/office/powerpoint/2010/main" val="1558701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If pain limits them (write down unable to perform due to pain)</a:t>
            </a:r>
          </a:p>
        </p:txBody>
      </p:sp>
    </p:spTree>
    <p:extLst>
      <p:ext uri="{BB962C8B-B14F-4D97-AF65-F5344CB8AC3E}">
        <p14:creationId xmlns:p14="http://schemas.microsoft.com/office/powerpoint/2010/main" val="1312497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If pain limits them (right down unable to perform due to pain)</a:t>
            </a:r>
          </a:p>
        </p:txBody>
      </p:sp>
    </p:spTree>
    <p:extLst>
      <p:ext uri="{BB962C8B-B14F-4D97-AF65-F5344CB8AC3E}">
        <p14:creationId xmlns:p14="http://schemas.microsoft.com/office/powerpoint/2010/main" val="1130722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9A2A05-8271-407A-B499-4DD4E5AA0C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6886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B80C8-301F-4B78-8272-1D4F55A458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8873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0E399-9B34-4040-9C8E-616AA51D38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227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CB49C-9A90-4A37-A4F4-2243432CEEA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6817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7D336-144B-4FAF-B7C7-3DC8C6C71AC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07302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67CF0E-D7CC-4891-9FC2-6DDE819674A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0630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E59F8-3F90-4FA9-86B6-90D048D0867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62580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FB5B1-7682-426A-81FB-A597B010502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74937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0E76B-0B6A-460F-A890-C5BD165126A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1031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EF6C1-7BF6-4492-B828-31D6F0F520A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5337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4D519C-EE9F-4DFD-B764-65BB7C4395A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0296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13AACEB-0D78-40B3-9759-F3D3973DA471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946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946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946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1946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Writing SOAP Notes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Subjective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Information obtained from Pt</a:t>
            </a:r>
          </a:p>
          <a:p>
            <a:pPr eaLnBrk="1" hangingPunct="1">
              <a:defRPr/>
            </a:pPr>
            <a:r>
              <a:rPr lang="en-US"/>
              <a:t>Very important to get a good Hx</a:t>
            </a:r>
          </a:p>
          <a:p>
            <a:pPr lvl="1" eaLnBrk="1" hangingPunct="1">
              <a:defRPr/>
            </a:pPr>
            <a:r>
              <a:rPr lang="en-US"/>
              <a:t>The background of the injury will often give you the answer</a:t>
            </a:r>
          </a:p>
          <a:p>
            <a:pPr eaLnBrk="1" hangingPunct="1">
              <a:defRPr/>
            </a:pPr>
            <a:r>
              <a:rPr lang="en-US"/>
              <a:t>Includes:</a:t>
            </a:r>
          </a:p>
          <a:p>
            <a:pPr lvl="1" eaLnBrk="1" hangingPunct="1">
              <a:defRPr/>
            </a:pPr>
            <a:r>
              <a:rPr lang="en-US"/>
              <a:t>Hx: pertinent background information</a:t>
            </a:r>
          </a:p>
          <a:p>
            <a:pPr lvl="1" eaLnBrk="1" hangingPunct="1">
              <a:defRPr/>
            </a:pPr>
            <a:r>
              <a:rPr lang="en-US"/>
              <a:t>MOI or HPI: how, what, when, where of the injury</a:t>
            </a:r>
          </a:p>
          <a:p>
            <a:pPr lvl="1" eaLnBrk="1" hangingPunct="1">
              <a:defRPr/>
            </a:pPr>
            <a:r>
              <a:rPr lang="en-US"/>
              <a:t>C/O: Pt’s sx including description of pain </a:t>
            </a:r>
          </a:p>
          <a:p>
            <a:pPr lvl="1" eaLnBrk="1" hangingPunct="1">
              <a:defRPr/>
            </a:pPr>
            <a:r>
              <a:rPr lang="en-US"/>
              <a:t>Meds: current medications being taken (Rx, OTC, sup)</a:t>
            </a:r>
          </a:p>
          <a:p>
            <a:pPr lvl="1" eaLnBrk="1" hangingPunct="1">
              <a:defRPr/>
            </a:pPr>
            <a:r>
              <a:rPr lang="en-US"/>
              <a:t>All: any allergies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Subjective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u="sng" dirty="0" err="1"/>
              <a:t>Hx</a:t>
            </a:r>
            <a:r>
              <a:rPr lang="en-US" sz="2800" b="1" u="sng" dirty="0"/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ffectLst/>
              </a:rPr>
              <a:t>Past </a:t>
            </a:r>
            <a:r>
              <a:rPr lang="en-US" sz="2400" dirty="0" err="1">
                <a:effectLst/>
              </a:rPr>
              <a:t>Tx</a:t>
            </a:r>
            <a:r>
              <a:rPr lang="en-US" sz="2400" dirty="0">
                <a:effectLst/>
              </a:rPr>
              <a:t>, social </a:t>
            </a:r>
            <a:r>
              <a:rPr lang="en-US" sz="2400" dirty="0" err="1">
                <a:effectLst/>
              </a:rPr>
              <a:t>hx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prev</a:t>
            </a:r>
            <a:r>
              <a:rPr lang="en-US" sz="2400" dirty="0">
                <a:effectLst/>
              </a:rPr>
              <a:t> injuries, change in activity,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u="sng" dirty="0">
                <a:effectLst/>
              </a:rPr>
              <a:t>MOI: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ffectLst/>
              </a:rPr>
              <a:t>Any unusual noises/sensations heard/felt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ffectLst/>
              </a:rPr>
              <a:t>Onset of injury: acute or gradual (chronic)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u="sng" dirty="0">
                <a:effectLst/>
              </a:rPr>
              <a:t>C/O:</a:t>
            </a:r>
            <a:r>
              <a:rPr lang="en-US" sz="2800" dirty="0">
                <a:effectLst/>
              </a:rPr>
              <a:t> complains of (or chief complaints - CC)</a:t>
            </a:r>
            <a:r>
              <a:rPr lang="en-US" sz="2400" dirty="0">
                <a:effectLst/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ffectLst/>
              </a:rPr>
              <a:t>Pain scale (1-10)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ffectLst/>
              </a:rPr>
              <a:t>Location, severity, &amp; type of pain</a:t>
            </a:r>
            <a:r>
              <a:rPr lang="en-US" sz="2000" dirty="0">
                <a:effectLst/>
              </a:rPr>
              <a:t>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200" dirty="0">
                <a:effectLst/>
              </a:rPr>
              <a:t>Burning, stinging, sharp, dull, deep, nagging, radiating, constant, @ night, in a.m.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200" dirty="0">
                <a:effectLst/>
              </a:rPr>
              <a:t>Pain worse during or after activity</a:t>
            </a:r>
            <a:endParaRPr lang="en-US" sz="2000" dirty="0">
              <a:effectLst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ffectLst/>
              </a:rPr>
              <a:t>Limitations from pain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>
                <a:effectLst/>
              </a:rPr>
              <a:t>What aggravates &amp; alleviates pain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u="sng" dirty="0">
                <a:effectLst/>
              </a:rPr>
              <a:t>Meds: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u="sng" dirty="0">
                <a:effectLst/>
              </a:rPr>
              <a:t>All: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Unusual sounds/sensations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638800"/>
          </a:xfrm>
        </p:spPr>
        <p:txBody>
          <a:bodyPr/>
          <a:lstStyle/>
          <a:p>
            <a:pPr lvl="1">
              <a:defRPr/>
            </a:pPr>
            <a:r>
              <a:rPr lang="en-US" altLang="en-US" sz="3200" dirty="0"/>
              <a:t>Clicking/Locking:</a:t>
            </a:r>
          </a:p>
          <a:p>
            <a:pPr lvl="2">
              <a:defRPr/>
            </a:pPr>
            <a:r>
              <a:rPr lang="en-US" altLang="en-US" dirty="0"/>
              <a:t>Meniscus/</a:t>
            </a:r>
            <a:r>
              <a:rPr lang="en-US" altLang="en-US" dirty="0" err="1"/>
              <a:t>labral</a:t>
            </a:r>
            <a:r>
              <a:rPr lang="en-US" altLang="en-US" dirty="0"/>
              <a:t> injury</a:t>
            </a:r>
          </a:p>
          <a:p>
            <a:pPr lvl="1">
              <a:defRPr/>
            </a:pPr>
            <a:r>
              <a:rPr lang="en-US" altLang="en-US" sz="3200" dirty="0"/>
              <a:t>Pop:</a:t>
            </a:r>
          </a:p>
          <a:p>
            <a:pPr lvl="2">
              <a:defRPr/>
            </a:pPr>
            <a:r>
              <a:rPr lang="en-US" altLang="en-US" dirty="0"/>
              <a:t>Ligament injury</a:t>
            </a:r>
          </a:p>
          <a:p>
            <a:pPr lvl="2">
              <a:defRPr/>
            </a:pPr>
            <a:r>
              <a:rPr lang="en-US" altLang="en-US" dirty="0"/>
              <a:t>Patellar/GH dislocation</a:t>
            </a:r>
          </a:p>
          <a:p>
            <a:pPr lvl="2">
              <a:defRPr/>
            </a:pPr>
            <a:r>
              <a:rPr lang="en-US" altLang="en-US" dirty="0"/>
              <a:t>Muscle tear</a:t>
            </a:r>
          </a:p>
          <a:p>
            <a:pPr lvl="1">
              <a:defRPr/>
            </a:pPr>
            <a:r>
              <a:rPr lang="en-US" altLang="en-US" sz="3200" dirty="0"/>
              <a:t>Snapping/Popping:</a:t>
            </a:r>
          </a:p>
          <a:p>
            <a:pPr lvl="2">
              <a:defRPr/>
            </a:pPr>
            <a:r>
              <a:rPr lang="en-US" altLang="en-US" dirty="0"/>
              <a:t>Tendonitis</a:t>
            </a:r>
          </a:p>
          <a:p>
            <a:pPr lvl="2">
              <a:defRPr/>
            </a:pPr>
            <a:r>
              <a:rPr lang="en-US" altLang="en-US" dirty="0"/>
              <a:t>Bursitis</a:t>
            </a:r>
          </a:p>
          <a:p>
            <a:pPr lvl="1">
              <a:defRPr/>
            </a:pPr>
            <a:r>
              <a:rPr lang="en-US" altLang="en-US" sz="3200" dirty="0"/>
              <a:t>Pulling: </a:t>
            </a:r>
          </a:p>
          <a:p>
            <a:pPr lvl="2">
              <a:defRPr/>
            </a:pPr>
            <a:r>
              <a:rPr lang="en-US" altLang="en-US" dirty="0"/>
              <a:t>Muscle strain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A6DFF-3757-4364-B144-B306AB59E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EC0C3-A8F0-42EE-B69E-027CF3CDF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US" dirty="0"/>
              <a:t>On a sheet of paper that will continue to be used over the next few days</a:t>
            </a:r>
          </a:p>
          <a:p>
            <a:endParaRPr lang="en-US" dirty="0"/>
          </a:p>
          <a:p>
            <a:r>
              <a:rPr lang="en-US" dirty="0"/>
              <a:t>Each member will pick a random injury of their choosing (not concussion)</a:t>
            </a:r>
          </a:p>
          <a:p>
            <a:r>
              <a:rPr lang="en-US" dirty="0"/>
              <a:t>They will then answer the S information of SOAP as their partner “</a:t>
            </a:r>
            <a:r>
              <a:rPr lang="en-US" dirty="0" err="1"/>
              <a:t>interviews”them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History, MOI, C/O (any sounds/sensations)</a:t>
            </a:r>
          </a:p>
          <a:p>
            <a:pPr lvl="1"/>
            <a:r>
              <a:rPr lang="en-US" dirty="0"/>
              <a:t>Identify what would fall under the O section</a:t>
            </a:r>
          </a:p>
          <a:p>
            <a:pPr lvl="2"/>
            <a:r>
              <a:rPr lang="en-US" dirty="0"/>
              <a:t>Observation, palpation, special tests, strength testing</a:t>
            </a:r>
          </a:p>
        </p:txBody>
      </p:sp>
    </p:spTree>
    <p:extLst>
      <p:ext uri="{BB962C8B-B14F-4D97-AF65-F5344CB8AC3E}">
        <p14:creationId xmlns:p14="http://schemas.microsoft.com/office/powerpoint/2010/main" val="843857651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 for the following injuries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Brachial Plexus/Shoulder Stinger</a:t>
            </a:r>
          </a:p>
          <a:p>
            <a:r>
              <a:rPr lang="en-US" dirty="0"/>
              <a:t>Meniscal tear</a:t>
            </a:r>
          </a:p>
          <a:p>
            <a:r>
              <a:rPr lang="en-US" dirty="0"/>
              <a:t>Shoulder dislocation</a:t>
            </a:r>
          </a:p>
          <a:p>
            <a:r>
              <a:rPr lang="en-US" dirty="0"/>
              <a:t>Patellar tendonitis</a:t>
            </a:r>
          </a:p>
          <a:p>
            <a:r>
              <a:rPr lang="en-US"/>
              <a:t>Hamstring strain</a:t>
            </a:r>
          </a:p>
        </p:txBody>
      </p:sp>
    </p:spTree>
    <p:extLst>
      <p:ext uri="{BB962C8B-B14F-4D97-AF65-F5344CB8AC3E}">
        <p14:creationId xmlns:p14="http://schemas.microsoft.com/office/powerpoint/2010/main" val="3092302041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think will fall under the O portion of SOAP notes?</a:t>
            </a:r>
          </a:p>
        </p:txBody>
      </p:sp>
    </p:spTree>
    <p:extLst>
      <p:ext uri="{BB962C8B-B14F-4D97-AF65-F5344CB8AC3E}">
        <p14:creationId xmlns:p14="http://schemas.microsoft.com/office/powerpoint/2010/main" val="919506092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r>
              <a:rPr lang="en-US" dirty="0"/>
              <a:t>What does SOAP stand for?</a:t>
            </a:r>
          </a:p>
          <a:p>
            <a:endParaRPr lang="en-US" dirty="0"/>
          </a:p>
          <a:p>
            <a:r>
              <a:rPr lang="en-US" dirty="0"/>
              <a:t>What are 3 types of information that should be included in the S?</a:t>
            </a:r>
          </a:p>
          <a:p>
            <a:endParaRPr lang="en-US" dirty="0"/>
          </a:p>
          <a:p>
            <a:r>
              <a:rPr lang="en-US" dirty="0"/>
              <a:t>What type of sensation will a meniscal injury experience?</a:t>
            </a:r>
          </a:p>
          <a:p>
            <a:endParaRPr lang="en-US" dirty="0"/>
          </a:p>
          <a:p>
            <a:r>
              <a:rPr lang="en-US" dirty="0"/>
              <a:t>What is a MOI for a hamstring strain?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8569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Physical findings:</a:t>
            </a:r>
          </a:p>
          <a:p>
            <a:pPr lvl="1" eaLnBrk="1" hangingPunct="1">
              <a:defRPr/>
            </a:pPr>
            <a:r>
              <a:rPr lang="en-US" dirty="0"/>
              <a:t>Everything you observe, palpate, or test</a:t>
            </a:r>
          </a:p>
          <a:p>
            <a:pPr eaLnBrk="1" hangingPunct="1">
              <a:defRPr/>
            </a:pPr>
            <a:r>
              <a:rPr lang="en-US" dirty="0"/>
              <a:t>Typically measurable/repeatable</a:t>
            </a:r>
          </a:p>
          <a:p>
            <a:pPr eaLnBrk="1" hangingPunct="1">
              <a:defRPr/>
            </a:pPr>
            <a:r>
              <a:rPr lang="en-US" dirty="0"/>
              <a:t>Includes: </a:t>
            </a:r>
          </a:p>
          <a:p>
            <a:pPr lvl="1" eaLnBrk="1" hangingPunct="1">
              <a:defRPr/>
            </a:pPr>
            <a:r>
              <a:rPr lang="en-US" dirty="0"/>
              <a:t>Observation</a:t>
            </a:r>
          </a:p>
          <a:p>
            <a:pPr lvl="1" eaLnBrk="1" hangingPunct="1">
              <a:defRPr/>
            </a:pPr>
            <a:r>
              <a:rPr lang="en-US" dirty="0"/>
              <a:t>Inspection</a:t>
            </a:r>
          </a:p>
          <a:p>
            <a:pPr lvl="1" eaLnBrk="1" hangingPunct="1">
              <a:defRPr/>
            </a:pPr>
            <a:r>
              <a:rPr lang="en-US" dirty="0"/>
              <a:t>Special Tests</a:t>
            </a:r>
          </a:p>
          <a:p>
            <a:pPr lvl="1" eaLnBrk="1" hangingPunct="1">
              <a:defRPr/>
            </a:pPr>
            <a:r>
              <a:rPr lang="en-US" dirty="0"/>
              <a:t>Neurovascular</a:t>
            </a:r>
          </a:p>
          <a:p>
            <a:pPr lvl="1" eaLnBrk="1" hangingPunct="1">
              <a:defRPr/>
            </a:pPr>
            <a:r>
              <a:rPr lang="en-US" dirty="0"/>
              <a:t>ROM</a:t>
            </a:r>
          </a:p>
          <a:p>
            <a:pPr lvl="1" eaLnBrk="1" hangingPunct="1">
              <a:defRPr/>
            </a:pPr>
            <a:r>
              <a:rPr lang="en-US" dirty="0"/>
              <a:t>MMT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Begins the moment you first see them</a:t>
            </a:r>
            <a:endParaRPr lang="en-US" b="1" dirty="0"/>
          </a:p>
          <a:p>
            <a:pPr lvl="1" eaLnBrk="1" hangingPunct="1">
              <a:defRPr/>
            </a:pPr>
            <a:r>
              <a:rPr lang="en-US" dirty="0"/>
              <a:t>Assess the individual’s state of consciousness &amp; body language </a:t>
            </a:r>
          </a:p>
          <a:p>
            <a:pPr lvl="2" eaLnBrk="1" hangingPunct="1">
              <a:defRPr/>
            </a:pPr>
            <a:r>
              <a:rPr lang="en-US" dirty="0"/>
              <a:t>May indicate pain, disability, fracture, dislocation, or other conditions</a:t>
            </a:r>
          </a:p>
          <a:p>
            <a:pPr lvl="1" eaLnBrk="1" hangingPunct="1">
              <a:defRPr/>
            </a:pPr>
            <a:r>
              <a:rPr lang="en-US" dirty="0"/>
              <a:t>Note their general posture, willingness &amp; ability to move</a:t>
            </a:r>
          </a:p>
          <a:p>
            <a:pPr eaLnBrk="1" hangingPunct="1">
              <a:defRPr/>
            </a:pPr>
            <a:r>
              <a:rPr lang="en-US" dirty="0"/>
              <a:t>When you start your exam:</a:t>
            </a:r>
          </a:p>
          <a:p>
            <a:pPr lvl="1" eaLnBrk="1" hangingPunct="1">
              <a:defRPr/>
            </a:pPr>
            <a:r>
              <a:rPr lang="en-US" dirty="0"/>
              <a:t>Check bilaterally &amp; think outside the box!</a:t>
            </a:r>
          </a:p>
          <a:p>
            <a:pPr lvl="1" eaLnBrk="1" hangingPunct="1">
              <a:defRPr/>
            </a:pPr>
            <a:r>
              <a:rPr lang="en-US" dirty="0"/>
              <a:t>Don’t get caught up in the specific area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Observation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b="1" u="sng" dirty="0"/>
              <a:t>ALWAYS</a:t>
            </a:r>
            <a:r>
              <a:rPr lang="en-US" altLang="en-US" dirty="0"/>
              <a:t> compare bilaterally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Gait &amp; posture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Obvious deformity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Bleeding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Mental alertness – state of consciousness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Discoloration/Ecchymosis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Swelling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Atrophy/Hypertrophy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/>
              <a:t>Symmetry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Scars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Skin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documentation important for injuries?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07850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Objective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u="sng"/>
              <a:t>Palpation: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/>
              <a:t>Deformity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/>
              <a:t>Point tenderness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/>
              <a:t>Temperature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/>
              <a:t>Crepitus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b="1" u="sng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u="sng"/>
              <a:t>Special Tests:</a:t>
            </a:r>
            <a:r>
              <a:rPr lang="en-US" b="1"/>
              <a:t> (+/-)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/>
              <a:t>Fx tests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/>
              <a:t>Specific tests for body part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/>
              <a:t>Functional tests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Fracture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600" dirty="0"/>
              <a:t>Squeeze/Compression</a:t>
            </a:r>
          </a:p>
          <a:p>
            <a:pPr>
              <a:defRPr/>
            </a:pPr>
            <a:r>
              <a:rPr lang="en-US" altLang="en-US" sz="3600" dirty="0"/>
              <a:t>Tap</a:t>
            </a:r>
          </a:p>
          <a:p>
            <a:pPr>
              <a:defRPr/>
            </a:pPr>
            <a:r>
              <a:rPr lang="en-US" altLang="en-US" sz="3600" dirty="0"/>
              <a:t>Ultrasound</a:t>
            </a:r>
          </a:p>
          <a:p>
            <a:pPr>
              <a:defRPr/>
            </a:pPr>
            <a:r>
              <a:rPr lang="en-US" altLang="en-US" sz="3600" dirty="0"/>
              <a:t>Tuning Fork</a:t>
            </a:r>
          </a:p>
          <a:p>
            <a:pPr lvl="1">
              <a:defRPr/>
            </a:pPr>
            <a:endParaRPr lang="en-US" altLang="en-US" sz="3600" dirty="0"/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3600" dirty="0"/>
              <a:t>*Positive Sign: Localized, Shooting Pain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Objective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867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u="sng" dirty="0"/>
              <a:t>(NV) Neurovascular:</a:t>
            </a:r>
            <a:r>
              <a:rPr lang="en-US" sz="2800" b="1" dirty="0"/>
              <a:t> </a:t>
            </a:r>
            <a:endParaRPr lang="en-US" sz="2800" b="1" u="sng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Myotomes - Strength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Dermatomes - Sensory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Skin Temp/Color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Cap refill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Pulse/BP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Reflexes (superficial &amp; deep tendon)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u="sng" dirty="0"/>
              <a:t>ROM:</a:t>
            </a:r>
            <a:r>
              <a:rPr lang="en-US" sz="2800" b="1" dirty="0"/>
              <a:t> (in degrees)</a:t>
            </a:r>
            <a:endParaRPr lang="en-US" sz="2800" b="1" u="sng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AROM/PROM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End feel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u="sng" dirty="0"/>
              <a:t>MMT/RROM:</a:t>
            </a:r>
            <a:r>
              <a:rPr lang="en-US" sz="2800" dirty="0"/>
              <a:t> (out of 5)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Strength tests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Break tests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MMT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0/5: no contraction</a:t>
            </a:r>
          </a:p>
          <a:p>
            <a:pPr eaLnBrk="1" hangingPunct="1">
              <a:defRPr/>
            </a:pPr>
            <a:r>
              <a:rPr lang="en-US" dirty="0"/>
              <a:t>1/5: muscle flicker, but no movement</a:t>
            </a:r>
          </a:p>
          <a:p>
            <a:pPr eaLnBrk="1" hangingPunct="1">
              <a:defRPr/>
            </a:pPr>
            <a:r>
              <a:rPr lang="en-US" dirty="0"/>
              <a:t>2/5: movement possible, but not against gravity</a:t>
            </a:r>
          </a:p>
          <a:p>
            <a:pPr eaLnBrk="1" hangingPunct="1">
              <a:defRPr/>
            </a:pPr>
            <a:r>
              <a:rPr lang="en-US" dirty="0"/>
              <a:t>3/5: movement possible against gravity, but not against resistance by the examiner </a:t>
            </a:r>
          </a:p>
          <a:p>
            <a:pPr eaLnBrk="1" hangingPunct="1">
              <a:defRPr/>
            </a:pPr>
            <a:r>
              <a:rPr lang="en-US" dirty="0"/>
              <a:t>4/5: movement possible against some resistance by the examiner </a:t>
            </a:r>
          </a:p>
          <a:p>
            <a:pPr eaLnBrk="1" hangingPunct="1">
              <a:defRPr/>
            </a:pPr>
            <a:r>
              <a:rPr lang="en-US" dirty="0"/>
              <a:t>5/5: normal strength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you think it is important to be able to assess range of motion and reflexes for specific areas?</a:t>
            </a:r>
          </a:p>
        </p:txBody>
      </p:sp>
    </p:spTree>
    <p:extLst>
      <p:ext uri="{BB962C8B-B14F-4D97-AF65-F5344CB8AC3E}">
        <p14:creationId xmlns:p14="http://schemas.microsoft.com/office/powerpoint/2010/main" val="3428970546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dirty="0"/>
              <a:t>What does the O in SOAP stand for?</a:t>
            </a:r>
          </a:p>
          <a:p>
            <a:endParaRPr lang="en-US" dirty="0"/>
          </a:p>
          <a:p>
            <a:r>
              <a:rPr lang="en-US" dirty="0"/>
              <a:t>What are 4 types of information that should be in O?</a:t>
            </a:r>
          </a:p>
          <a:p>
            <a:endParaRPr lang="en-US" dirty="0"/>
          </a:p>
          <a:p>
            <a:r>
              <a:rPr lang="en-US" dirty="0"/>
              <a:t>What are 3 things for observation?</a:t>
            </a:r>
          </a:p>
          <a:p>
            <a:endParaRPr lang="en-US" dirty="0"/>
          </a:p>
          <a:p>
            <a:r>
              <a:rPr lang="en-US" dirty="0"/>
              <a:t>What is the MMT scale out of? What is normal strength rated as?</a:t>
            </a:r>
          </a:p>
        </p:txBody>
      </p:sp>
    </p:spTree>
    <p:extLst>
      <p:ext uri="{BB962C8B-B14F-4D97-AF65-F5344CB8AC3E}">
        <p14:creationId xmlns:p14="http://schemas.microsoft.com/office/powerpoint/2010/main" val="615170347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Assessment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Your professional opinion of the type of injury/illness </a:t>
            </a:r>
          </a:p>
          <a:p>
            <a:pPr eaLnBrk="1" hangingPunct="1">
              <a:defRPr/>
            </a:pPr>
            <a:r>
              <a:rPr lang="en-US" sz="2800" dirty="0"/>
              <a:t>Based off the subjective &amp; objective portions of the exam</a:t>
            </a:r>
          </a:p>
          <a:p>
            <a:pPr eaLnBrk="1" hangingPunct="1">
              <a:defRPr/>
            </a:pPr>
            <a:r>
              <a:rPr lang="en-US" sz="2800" dirty="0"/>
              <a:t>Include:</a:t>
            </a:r>
          </a:p>
          <a:p>
            <a:pPr lvl="1" eaLnBrk="1" hangingPunct="1">
              <a:defRPr/>
            </a:pPr>
            <a:r>
              <a:rPr lang="en-US" sz="2400" dirty="0"/>
              <a:t>Anatomical location</a:t>
            </a:r>
          </a:p>
          <a:p>
            <a:pPr lvl="1" eaLnBrk="1" hangingPunct="1">
              <a:defRPr/>
            </a:pPr>
            <a:r>
              <a:rPr lang="en-US" sz="2400" dirty="0"/>
              <a:t>Severity</a:t>
            </a:r>
          </a:p>
          <a:p>
            <a:pPr lvl="1" eaLnBrk="1" hangingPunct="1">
              <a:defRPr/>
            </a:pPr>
            <a:r>
              <a:rPr lang="en-US" sz="2400" dirty="0"/>
              <a:t>Description</a:t>
            </a:r>
          </a:p>
          <a:p>
            <a:pPr lvl="1"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800" dirty="0"/>
              <a:t>The exact injury/illness may not be known</a:t>
            </a:r>
          </a:p>
          <a:p>
            <a:pPr lvl="1" eaLnBrk="1" hangingPunct="1">
              <a:defRPr/>
            </a:pPr>
            <a:r>
              <a:rPr lang="en-US" sz="2400" dirty="0"/>
              <a:t>Exp: Possible 2° L ATFL sprain</a:t>
            </a:r>
          </a:p>
          <a:p>
            <a:pPr lvl="1" eaLnBrk="1" hangingPunct="1">
              <a:defRPr/>
            </a:pPr>
            <a:endParaRPr lang="en-US" sz="2400" dirty="0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3276600" y="5867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Practical skills: 1 goniometry, 2 reflexes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28" y="1396218"/>
            <a:ext cx="8229600" cy="4525963"/>
          </a:xfrm>
        </p:spPr>
        <p:txBody>
          <a:bodyPr/>
          <a:lstStyle/>
          <a:p>
            <a:r>
              <a:rPr lang="en-US" dirty="0"/>
              <a:t>Goniometry: know where fulcrum, moving arm, and stationary arm should be located. Properly demonstrate</a:t>
            </a:r>
          </a:p>
          <a:p>
            <a:r>
              <a:rPr lang="en-US" dirty="0"/>
              <a:t>Cervical flexion 45-50, lateral flexion 45-50, rotation 70-80</a:t>
            </a:r>
          </a:p>
          <a:p>
            <a:endParaRPr lang="en-US" dirty="0"/>
          </a:p>
          <a:p>
            <a:r>
              <a:rPr lang="en-US" dirty="0"/>
              <a:t>Reflex: know nerve root associated with reflex, properly demonstrate how to assess.</a:t>
            </a:r>
          </a:p>
          <a:p>
            <a:r>
              <a:rPr lang="en-US" dirty="0"/>
              <a:t>Biceps C5, </a:t>
            </a:r>
            <a:r>
              <a:rPr lang="en-US" dirty="0" err="1"/>
              <a:t>brachioradialis</a:t>
            </a:r>
            <a:r>
              <a:rPr lang="en-US" dirty="0"/>
              <a:t> C6, Triceps C7, Patellar L4, Achilles S1</a:t>
            </a:r>
          </a:p>
        </p:txBody>
      </p:sp>
    </p:spTree>
    <p:extLst>
      <p:ext uri="{BB962C8B-B14F-4D97-AF65-F5344CB8AC3E}">
        <p14:creationId xmlns:p14="http://schemas.microsoft.com/office/powerpoint/2010/main" val="3954761862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what can lead to reflex impairment for upper extremity and lower extremity.</a:t>
            </a:r>
          </a:p>
          <a:p>
            <a:r>
              <a:rPr lang="en-US" dirty="0"/>
              <a:t>For the following reflex locations find the nerve root associated with it: biceps, </a:t>
            </a:r>
            <a:r>
              <a:rPr lang="en-US" dirty="0" err="1"/>
              <a:t>brachioradialis</a:t>
            </a:r>
            <a:r>
              <a:rPr lang="en-US" dirty="0"/>
              <a:t>, triceps, patellar, </a:t>
            </a:r>
            <a:r>
              <a:rPr lang="en-US" dirty="0" err="1"/>
              <a:t>achilles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5823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23FA1-6018-45E9-AD7B-4B85438A0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12" y="23446"/>
            <a:ext cx="8229600" cy="1143000"/>
          </a:xfrm>
        </p:spPr>
        <p:txBody>
          <a:bodyPr/>
          <a:lstStyle/>
          <a:p>
            <a:r>
              <a:rPr lang="en-US" dirty="0"/>
              <a:t>MMT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C4653-E9F2-4E71-83A9-2AC1867C5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r>
              <a:rPr lang="en-US" dirty="0"/>
              <a:t>Identify the difference between manual muscle testing and break testing</a:t>
            </a:r>
          </a:p>
          <a:p>
            <a:r>
              <a:rPr lang="en-US" dirty="0"/>
              <a:t>For the following muscles identify what motion is being tested and how to test against gravity and without gravity (grade 2)</a:t>
            </a:r>
          </a:p>
          <a:p>
            <a:pPr lvl="1"/>
            <a:r>
              <a:rPr lang="en-US" dirty="0"/>
              <a:t>Trapezius			iliopsoas</a:t>
            </a:r>
          </a:p>
          <a:p>
            <a:pPr lvl="1"/>
            <a:r>
              <a:rPr lang="en-US" dirty="0"/>
              <a:t>Middle deltoid		quadriceps</a:t>
            </a:r>
          </a:p>
          <a:p>
            <a:pPr lvl="1"/>
            <a:r>
              <a:rPr lang="en-US" dirty="0"/>
              <a:t>Biceps				hamstrings</a:t>
            </a:r>
          </a:p>
          <a:p>
            <a:pPr lvl="1"/>
            <a:r>
              <a:rPr lang="en-US" dirty="0"/>
              <a:t>Flexor carpi </a:t>
            </a:r>
            <a:r>
              <a:rPr lang="en-US" dirty="0" err="1"/>
              <a:t>ulnaris</a:t>
            </a:r>
            <a:r>
              <a:rPr lang="en-US" dirty="0"/>
              <a:t>		gastrocnemius</a:t>
            </a:r>
          </a:p>
          <a:p>
            <a:pPr lvl="1"/>
            <a:r>
              <a:rPr lang="en-US" dirty="0"/>
              <a:t>Extensor carpi radialis	gluteus </a:t>
            </a:r>
            <a:r>
              <a:rPr lang="en-US" dirty="0" err="1"/>
              <a:t>medius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5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HOPS in evaluation?</a:t>
            </a:r>
          </a:p>
          <a:p>
            <a:r>
              <a:rPr lang="en-US" dirty="0"/>
              <a:t>What are 2 things for H?</a:t>
            </a:r>
          </a:p>
          <a:p>
            <a:r>
              <a:rPr lang="en-US" dirty="0"/>
              <a:t>What are 2 thing for O?</a:t>
            </a:r>
          </a:p>
          <a:p>
            <a:r>
              <a:rPr lang="en-US" dirty="0"/>
              <a:t>What are 2 thing for P?</a:t>
            </a:r>
          </a:p>
          <a:p>
            <a:r>
              <a:rPr lang="en-US" dirty="0"/>
              <a:t>What is S?</a:t>
            </a:r>
          </a:p>
          <a:p>
            <a:r>
              <a:rPr lang="en-US" dirty="0"/>
              <a:t>What is treatment for acute injuries?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346374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all should be part of the plan for SOAP notes?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67046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4 things that fall into the objective category?</a:t>
            </a:r>
          </a:p>
          <a:p>
            <a:r>
              <a:rPr lang="en-US" dirty="0"/>
              <a:t>What are 3 things that should be included in the </a:t>
            </a:r>
            <a:r>
              <a:rPr lang="en-US" dirty="0" err="1"/>
              <a:t>assesment</a:t>
            </a:r>
            <a:r>
              <a:rPr lang="en-US" dirty="0"/>
              <a:t>?</a:t>
            </a:r>
          </a:p>
          <a:p>
            <a:r>
              <a:rPr lang="en-US" dirty="0"/>
              <a:t>Explain the MMT scale?</a:t>
            </a:r>
          </a:p>
          <a:p>
            <a:r>
              <a:rPr lang="en-US" dirty="0"/>
              <a:t>What are the 3 parts of the goniometer?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93501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Plan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Tx</a:t>
            </a:r>
            <a:r>
              <a:rPr lang="en-US" dirty="0"/>
              <a:t> the patient will receive that day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Ice, splint, crutches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Plan for further assessment or reassessment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Patient/Family education: Home instructions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i.e.: Concussion Take Home Instructions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Referral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Short &amp; Long term goals: need to be measurable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Expected functional outcomes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Equipment needs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Plans for discharge/RTP</a:t>
            </a: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Plan – Treatment/Therapy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Frequency </a:t>
            </a:r>
          </a:p>
          <a:p>
            <a:pPr eaLnBrk="1" hangingPunct="1">
              <a:defRPr/>
            </a:pPr>
            <a:r>
              <a:rPr lang="en-US" dirty="0"/>
              <a:t>Location</a:t>
            </a:r>
          </a:p>
          <a:p>
            <a:pPr eaLnBrk="1" hangingPunct="1">
              <a:defRPr/>
            </a:pPr>
            <a:r>
              <a:rPr lang="en-US" dirty="0"/>
              <a:t>Duration</a:t>
            </a:r>
          </a:p>
          <a:p>
            <a:pPr eaLnBrk="1" hangingPunct="1">
              <a:defRPr/>
            </a:pPr>
            <a:r>
              <a:rPr lang="en-US" dirty="0"/>
              <a:t>Type</a:t>
            </a:r>
          </a:p>
          <a:p>
            <a:pPr eaLnBrk="1" hangingPunct="1">
              <a:defRPr/>
            </a:pPr>
            <a:r>
              <a:rPr lang="en-US" dirty="0"/>
              <a:t>Progression</a:t>
            </a:r>
          </a:p>
          <a:p>
            <a:pPr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dirty="0">
                <a:effectLst/>
              </a:rPr>
              <a:t>Example of generic plan: </a:t>
            </a:r>
          </a:p>
          <a:p>
            <a:pPr lvl="1" eaLnBrk="1" hangingPunct="1">
              <a:defRPr/>
            </a:pPr>
            <a:r>
              <a:rPr lang="en-US" dirty="0">
                <a:effectLst/>
              </a:rPr>
              <a:t>Pt will be seen TIW x 6 weeks to include </a:t>
            </a:r>
            <a:r>
              <a:rPr lang="en-US" dirty="0" err="1">
                <a:effectLst/>
              </a:rPr>
              <a:t>Tx</a:t>
            </a:r>
            <a:r>
              <a:rPr lang="en-US" dirty="0">
                <a:effectLst/>
              </a:rPr>
              <a:t> &amp; modalities as needed</a:t>
            </a:r>
          </a:p>
        </p:txBody>
      </p: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Plan - Short-term Goals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Goals that will allow Pt to achieve long-term goals</a:t>
            </a:r>
          </a:p>
          <a:p>
            <a:pPr eaLnBrk="1" hangingPunct="1">
              <a:defRPr/>
            </a:pPr>
            <a:r>
              <a:rPr lang="en-US" sz="2800"/>
              <a:t>Record specific rehab ex’s</a:t>
            </a:r>
          </a:p>
          <a:p>
            <a:pPr eaLnBrk="1" hangingPunct="1">
              <a:defRPr/>
            </a:pPr>
            <a:r>
              <a:rPr lang="en-US" sz="2800"/>
              <a:t>Record any modalities used &amp; exact parameters used</a:t>
            </a:r>
          </a:p>
          <a:p>
            <a:pPr eaLnBrk="1" hangingPunct="1">
              <a:defRPr/>
            </a:pPr>
            <a:r>
              <a:rPr lang="en-US" sz="2800"/>
              <a:t>Day to day or weeks</a:t>
            </a:r>
          </a:p>
          <a:p>
            <a:pPr eaLnBrk="1" hangingPunct="1">
              <a:defRPr/>
            </a:pPr>
            <a:endParaRPr lang="en-US" sz="2000"/>
          </a:p>
          <a:p>
            <a:pPr eaLnBrk="1" hangingPunct="1">
              <a:defRPr/>
            </a:pPr>
            <a:r>
              <a:rPr lang="en-US" sz="2800"/>
              <a:t>Example: </a:t>
            </a:r>
          </a:p>
          <a:p>
            <a:pPr lvl="1" eaLnBrk="1" hangingPunct="1">
              <a:defRPr/>
            </a:pPr>
            <a:r>
              <a:rPr lang="en-US" sz="2400"/>
              <a:t>Increase R shoulder flexion to 145</a:t>
            </a:r>
            <a:r>
              <a:rPr lang="en-US" sz="2400" baseline="30000"/>
              <a:t>o</a:t>
            </a:r>
            <a:r>
              <a:rPr lang="en-US" sz="2400"/>
              <a:t> (from 125</a:t>
            </a:r>
            <a:r>
              <a:rPr lang="en-US" sz="2400" baseline="30000"/>
              <a:t>o</a:t>
            </a:r>
            <a:r>
              <a:rPr lang="en-US" sz="2400"/>
              <a:t>), increase function so Pt can comb their hair c R hand in 7 days. </a:t>
            </a:r>
          </a:p>
          <a:p>
            <a:pPr lvl="1" eaLnBrk="1" hangingPunct="1">
              <a:defRPr/>
            </a:pPr>
            <a:r>
              <a:rPr lang="en-US" sz="2400"/>
              <a:t>List specific stretching &amp; functional exercises </a:t>
            </a:r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endParaRPr lang="en-US" sz="2800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2286000" y="4572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55626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410200" y="502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Plan - Long-term Goals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Expected outcomes</a:t>
            </a:r>
          </a:p>
          <a:p>
            <a:pPr eaLnBrk="1" hangingPunct="1">
              <a:defRPr/>
            </a:pPr>
            <a:r>
              <a:rPr lang="en-US" sz="2800"/>
              <a:t>Includes:</a:t>
            </a:r>
          </a:p>
          <a:p>
            <a:pPr lvl="1" eaLnBrk="1" hangingPunct="1">
              <a:defRPr/>
            </a:pPr>
            <a:r>
              <a:rPr lang="en-US" sz="2400"/>
              <a:t>What is the outcome</a:t>
            </a:r>
          </a:p>
          <a:p>
            <a:pPr lvl="1" eaLnBrk="1" hangingPunct="1">
              <a:defRPr/>
            </a:pPr>
            <a:r>
              <a:rPr lang="en-US" sz="2400"/>
              <a:t>What will it take to achieve that outcome</a:t>
            </a:r>
          </a:p>
          <a:p>
            <a:pPr lvl="2" eaLnBrk="1" hangingPunct="1">
              <a:defRPr/>
            </a:pPr>
            <a:r>
              <a:rPr lang="en-US" sz="2000"/>
              <a:t>Include measurements and specific interventions for each goal </a:t>
            </a:r>
          </a:p>
          <a:p>
            <a:pPr lvl="1" eaLnBrk="1" hangingPunct="1">
              <a:defRPr/>
            </a:pPr>
            <a:r>
              <a:rPr lang="en-US" sz="2400"/>
              <a:t>What conditions must exist for a good outcome </a:t>
            </a:r>
          </a:p>
          <a:p>
            <a:pPr eaLnBrk="1" hangingPunct="1">
              <a:defRPr/>
            </a:pPr>
            <a:r>
              <a:rPr lang="en-US" sz="2800"/>
              <a:t>Example: </a:t>
            </a:r>
          </a:p>
          <a:p>
            <a:pPr lvl="1" eaLnBrk="1" hangingPunct="1">
              <a:defRPr/>
            </a:pPr>
            <a:r>
              <a:rPr lang="en-US"/>
              <a:t>Return to full strength (5/5 from 4/5), full ROM (170</a:t>
            </a:r>
            <a:r>
              <a:rPr lang="en-US" baseline="30000"/>
              <a:t>o</a:t>
            </a:r>
            <a:r>
              <a:rPr lang="en-US"/>
              <a:t> from 145</a:t>
            </a:r>
            <a:r>
              <a:rPr lang="en-US" baseline="30000"/>
              <a:t>o</a:t>
            </a:r>
            <a:r>
              <a:rPr lang="en-US"/>
              <a:t>), return to volleyball</a:t>
            </a:r>
          </a:p>
          <a:p>
            <a:pPr lvl="1" eaLnBrk="1" hangingPunct="1">
              <a:defRPr/>
            </a:pPr>
            <a:r>
              <a:rPr lang="en-US"/>
              <a:t>List specific strength ex’s, stretches, &amp; sport specific activities</a:t>
            </a: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Progress Note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86800" cy="5486400"/>
          </a:xfrm>
        </p:spPr>
        <p:txBody>
          <a:bodyPr/>
          <a:lstStyle/>
          <a:p>
            <a:pPr eaLnBrk="1" hangingPunct="1"/>
            <a:r>
              <a:rPr lang="en-US" altLang="en-US">
                <a:effectLst/>
              </a:rPr>
              <a:t>Written after each eval/rehab session</a:t>
            </a:r>
          </a:p>
          <a:p>
            <a:pPr eaLnBrk="1" hangingPunct="1"/>
            <a:r>
              <a:rPr lang="en-US" altLang="en-US">
                <a:effectLst/>
              </a:rPr>
              <a:t>Can be performed as SOAP note or as a summary </a:t>
            </a:r>
          </a:p>
          <a:p>
            <a:pPr eaLnBrk="1" hangingPunct="1"/>
            <a:r>
              <a:rPr lang="en-US" altLang="en-US">
                <a:effectLst/>
              </a:rPr>
              <a:t>Include response to Tx &amp; type of Tx</a:t>
            </a:r>
          </a:p>
          <a:p>
            <a:pPr eaLnBrk="1" hangingPunct="1"/>
            <a:r>
              <a:rPr lang="en-US" altLang="en-US">
                <a:effectLst/>
              </a:rPr>
              <a:t>Progress made towards short-term goals</a:t>
            </a:r>
          </a:p>
          <a:p>
            <a:pPr eaLnBrk="1" hangingPunct="1"/>
            <a:r>
              <a:rPr lang="en-US" altLang="en-US">
                <a:effectLst/>
              </a:rPr>
              <a:t>Changes in Tx or goals</a:t>
            </a:r>
          </a:p>
          <a:p>
            <a:pPr eaLnBrk="1" hangingPunct="1"/>
            <a:r>
              <a:rPr lang="en-US" altLang="en-US">
                <a:effectLst/>
              </a:rPr>
              <a:t>Important notes: </a:t>
            </a:r>
          </a:p>
          <a:p>
            <a:pPr lvl="1" eaLnBrk="1" hangingPunct="1"/>
            <a:r>
              <a:rPr lang="en-US" altLang="en-US">
                <a:effectLst/>
              </a:rPr>
              <a:t>Seen by physician</a:t>
            </a:r>
          </a:p>
          <a:p>
            <a:pPr lvl="1" eaLnBrk="1" hangingPunct="1"/>
            <a:r>
              <a:rPr lang="en-US" altLang="en-US">
                <a:effectLst/>
              </a:rPr>
              <a:t>Results of diagnostic tests</a:t>
            </a:r>
          </a:p>
          <a:p>
            <a:pPr lvl="1" eaLnBrk="1" hangingPunct="1"/>
            <a:r>
              <a:rPr lang="en-US" altLang="en-US">
                <a:effectLst/>
              </a:rPr>
              <a:t>RTP status</a:t>
            </a:r>
          </a:p>
          <a:p>
            <a:pPr eaLnBrk="1" hangingPunct="1"/>
            <a:endParaRPr lang="en-US" altLang="en-US">
              <a:effectLst/>
            </a:endParaRPr>
          </a:p>
          <a:p>
            <a:pPr eaLnBrk="1" hangingPunct="1"/>
            <a:endParaRPr lang="en-US" altLang="en-US">
              <a:effectLst/>
            </a:endParaRP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 Up with 1 other person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group will get a goniometer. </a:t>
            </a:r>
          </a:p>
          <a:p>
            <a:pPr lvl="1"/>
            <a:r>
              <a:rPr lang="en-US" dirty="0"/>
              <a:t>You will identify the 3 parts of the goniometer (fulcrum, stationary arm, moving arm)</a:t>
            </a:r>
          </a:p>
          <a:p>
            <a:pPr lvl="1"/>
            <a:r>
              <a:rPr lang="en-US" dirty="0"/>
              <a:t>Using phone/computer/book learn how to measure cervical flexion, lateral flexion, and rotation.</a:t>
            </a:r>
          </a:p>
          <a:p>
            <a:pPr lvl="2"/>
            <a:r>
              <a:rPr lang="en-US" dirty="0"/>
              <a:t>For each write down the proper patient starting position and positioning of the goniometer</a:t>
            </a:r>
          </a:p>
          <a:p>
            <a:pPr lvl="1"/>
            <a:r>
              <a:rPr lang="en-US" dirty="0"/>
              <a:t>Properly measure your partners ROM and compare it to the norms for that movement.</a:t>
            </a:r>
          </a:p>
        </p:txBody>
      </p:sp>
    </p:spTree>
    <p:extLst>
      <p:ext uri="{BB962C8B-B14F-4D97-AF65-F5344CB8AC3E}">
        <p14:creationId xmlns:p14="http://schemas.microsoft.com/office/powerpoint/2010/main" val="1830311121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it important to consistently update progress notes for the patients when you see them?</a:t>
            </a:r>
          </a:p>
        </p:txBody>
      </p:sp>
    </p:spTree>
    <p:extLst>
      <p:ext uri="{BB962C8B-B14F-4D97-AF65-F5344CB8AC3E}">
        <p14:creationId xmlns:p14="http://schemas.microsoft.com/office/powerpoint/2010/main" val="84149152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/>
              <a:t>What are 4 things that should be included in the P?</a:t>
            </a:r>
          </a:p>
          <a:p>
            <a:endParaRPr lang="en-US" dirty="0"/>
          </a:p>
          <a:p>
            <a:r>
              <a:rPr lang="en-US" dirty="0"/>
              <a:t>What are 3 of the 5 things that should be included in the treatment portion of Plan?</a:t>
            </a:r>
          </a:p>
          <a:p>
            <a:endParaRPr lang="en-US" dirty="0"/>
          </a:p>
          <a:p>
            <a:r>
              <a:rPr lang="en-US" dirty="0"/>
              <a:t>Why does there need to be short and long term goals?</a:t>
            </a:r>
          </a:p>
          <a:p>
            <a:endParaRPr lang="en-US" dirty="0"/>
          </a:p>
          <a:p>
            <a:r>
              <a:rPr lang="en-US" dirty="0"/>
              <a:t>What should be in a progress note?</a:t>
            </a:r>
          </a:p>
        </p:txBody>
      </p:sp>
    </p:spTree>
    <p:extLst>
      <p:ext uri="{BB962C8B-B14F-4D97-AF65-F5344CB8AC3E}">
        <p14:creationId xmlns:p14="http://schemas.microsoft.com/office/powerpoint/2010/main" val="223634288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Talk with table for 10 mins about the article from last week/weekend</a:t>
            </a:r>
          </a:p>
          <a:p>
            <a:pPr lvl="1"/>
            <a:r>
              <a:rPr lang="en-US" dirty="0"/>
              <a:t>In “Right call”- what are ethical scenarios brought up in the article? What does the author recommend for those situations? How does the author recommend you to handle a situation that you know is unethical? What does it recommend for working with others who have acted unethically?</a:t>
            </a:r>
          </a:p>
        </p:txBody>
      </p:sp>
    </p:spTree>
    <p:extLst>
      <p:ext uri="{BB962C8B-B14F-4D97-AF65-F5344CB8AC3E}">
        <p14:creationId xmlns:p14="http://schemas.microsoft.com/office/powerpoint/2010/main" val="2601517189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/>
              <a:t>For the 5 injuries you did the S and O for (choose a sport for each to be related to):</a:t>
            </a:r>
          </a:p>
          <a:p>
            <a:pPr lvl="1"/>
            <a:r>
              <a:rPr lang="en-US" dirty="0"/>
              <a:t>Come up with the immediate treatment for the injury?</a:t>
            </a:r>
          </a:p>
          <a:p>
            <a:pPr lvl="1"/>
            <a:r>
              <a:rPr lang="en-US" dirty="0"/>
              <a:t>If/when you would refer to a physician?</a:t>
            </a:r>
          </a:p>
          <a:p>
            <a:pPr lvl="1"/>
            <a:r>
              <a:rPr lang="en-US" dirty="0"/>
              <a:t>1 short and 1 long term goal for the injury: short term should be some kind of activity of daily living you want them to be able do after the injury</a:t>
            </a:r>
          </a:p>
          <a:p>
            <a:pPr lvl="1"/>
            <a:r>
              <a:rPr lang="en-US" dirty="0"/>
              <a:t>Include any equipment they may need?</a:t>
            </a:r>
          </a:p>
          <a:p>
            <a:pPr lvl="1"/>
            <a:r>
              <a:rPr lang="en-US" dirty="0"/>
              <a:t>Find expected length of return to play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82840"/>
      </p:ext>
    </p:extLst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the following identify which part of SOAP each falls under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Sprained ankle 3 weeks ago</a:t>
            </a:r>
          </a:p>
          <a:p>
            <a:r>
              <a:rPr lang="en-US" dirty="0"/>
              <a:t>Take 1 ibuprofen </a:t>
            </a:r>
            <a:r>
              <a:rPr lang="en-US" dirty="0" err="1"/>
              <a:t>tid</a:t>
            </a:r>
            <a:endParaRPr lang="en-US" dirty="0"/>
          </a:p>
          <a:p>
            <a:r>
              <a:rPr lang="en-US" dirty="0"/>
              <a:t>Takes Zyrtec daily</a:t>
            </a:r>
          </a:p>
          <a:p>
            <a:r>
              <a:rPr lang="en-US" dirty="0"/>
              <a:t>Complains of pain when walking up stairs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degree L ATFL sprain</a:t>
            </a:r>
          </a:p>
          <a:p>
            <a:r>
              <a:rPr lang="en-US" dirty="0" err="1"/>
              <a:t>Reffered</a:t>
            </a:r>
            <a:r>
              <a:rPr lang="en-US" dirty="0"/>
              <a:t> to shoulder specialist </a:t>
            </a:r>
          </a:p>
          <a:p>
            <a:r>
              <a:rPr lang="en-US" dirty="0"/>
              <a:t>+ Thessaly test</a:t>
            </a:r>
          </a:p>
          <a:p>
            <a:r>
              <a:rPr lang="en-US" dirty="0"/>
              <a:t>Swelling present</a:t>
            </a:r>
          </a:p>
          <a:p>
            <a:r>
              <a:rPr lang="en-US" dirty="0"/>
              <a:t>Patella presenting laterally dislocated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62143"/>
      </p:ext>
    </p:extLst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1F27D-6506-44B7-ADBD-34594393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20EE8-CBBC-4D8D-A9F4-613C58510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part of SOAP gives you trouble? Why?</a:t>
            </a:r>
          </a:p>
        </p:txBody>
      </p:sp>
    </p:spTree>
    <p:extLst>
      <p:ext uri="{BB962C8B-B14F-4D97-AF65-F5344CB8AC3E}">
        <p14:creationId xmlns:p14="http://schemas.microsoft.com/office/powerpoint/2010/main" val="1644381539"/>
      </p:ext>
    </p:extLst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2FDA7-722A-4DE0-B385-FD51C65A6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7760A-B157-46B7-9DAC-07AF94516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4 things that goes into the plan?</a:t>
            </a:r>
          </a:p>
          <a:p>
            <a:endParaRPr lang="en-US" dirty="0"/>
          </a:p>
          <a:p>
            <a:r>
              <a:rPr lang="en-US" dirty="0"/>
              <a:t>Why are short term goals important?</a:t>
            </a:r>
          </a:p>
          <a:p>
            <a:endParaRPr lang="en-US" dirty="0"/>
          </a:p>
          <a:p>
            <a:r>
              <a:rPr lang="en-US" dirty="0"/>
              <a:t>What are progress notes for?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38888"/>
      </p:ext>
    </p:extLst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part of SOAP is most difficult to you? Why is it challenging to you?</a:t>
            </a:r>
          </a:p>
        </p:txBody>
      </p:sp>
    </p:spTree>
    <p:extLst>
      <p:ext uri="{BB962C8B-B14F-4D97-AF65-F5344CB8AC3E}">
        <p14:creationId xmlns:p14="http://schemas.microsoft.com/office/powerpoint/2010/main" val="2016598574"/>
      </p:ext>
    </p:extLst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SOAP stand for?</a:t>
            </a:r>
          </a:p>
          <a:p>
            <a:endParaRPr lang="en-US" dirty="0"/>
          </a:p>
          <a:p>
            <a:r>
              <a:rPr lang="en-US" dirty="0"/>
              <a:t>What are 2 things for S</a:t>
            </a:r>
          </a:p>
          <a:p>
            <a:endParaRPr lang="en-US" dirty="0"/>
          </a:p>
          <a:p>
            <a:r>
              <a:rPr lang="en-US" dirty="0"/>
              <a:t>What are 2 things for O</a:t>
            </a:r>
          </a:p>
          <a:p>
            <a:endParaRPr lang="en-US" dirty="0"/>
          </a:p>
          <a:p>
            <a:r>
              <a:rPr lang="en-US" dirty="0"/>
              <a:t>What are 2 things for P</a:t>
            </a:r>
          </a:p>
        </p:txBody>
      </p:sp>
    </p:spTree>
    <p:extLst>
      <p:ext uri="{BB962C8B-B14F-4D97-AF65-F5344CB8AC3E}">
        <p14:creationId xmlns:p14="http://schemas.microsoft.com/office/powerpoint/2010/main" val="327486537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SOAP Notes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 format/style of documentation in healthcare</a:t>
            </a:r>
          </a:p>
          <a:p>
            <a:pPr lvl="1" eaLnBrk="1" hangingPunct="1">
              <a:defRPr/>
            </a:pPr>
            <a:r>
              <a:rPr lang="en-US" dirty="0"/>
              <a:t>Any document can be written in this style </a:t>
            </a:r>
          </a:p>
          <a:p>
            <a:pPr eaLnBrk="1" hangingPunct="1">
              <a:defRPr/>
            </a:pPr>
            <a:r>
              <a:rPr lang="en-US" dirty="0"/>
              <a:t>Designed to achieve a more structured evaluation</a:t>
            </a:r>
          </a:p>
          <a:p>
            <a:pPr lvl="1" eaLnBrk="1" hangingPunct="1">
              <a:defRPr/>
            </a:pPr>
            <a:r>
              <a:rPr lang="en-US" dirty="0"/>
              <a:t>Includes a thorough hx &amp; physical exam</a:t>
            </a:r>
          </a:p>
          <a:p>
            <a:pPr lvl="1" eaLnBrk="1" hangingPunct="1">
              <a:defRPr/>
            </a:pPr>
            <a:r>
              <a:rPr lang="en-US" dirty="0"/>
              <a:t>Allowed for more accurate Dx</a:t>
            </a:r>
          </a:p>
          <a:p>
            <a:pPr eaLnBrk="1" hangingPunct="1">
              <a:defRPr/>
            </a:pPr>
            <a:r>
              <a:rPr lang="en-US" dirty="0"/>
              <a:t>Organized, concise document</a:t>
            </a:r>
          </a:p>
          <a:p>
            <a:pPr lvl="1" eaLnBrk="1" hangingPunct="1">
              <a:defRPr/>
            </a:pPr>
            <a:r>
              <a:rPr lang="en-US" dirty="0"/>
              <a:t>Utilizes medical abbreviations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Purpose of SOAP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/>
              <a:t>Liability:</a:t>
            </a:r>
            <a:r>
              <a:rPr lang="en-US"/>
              <a:t> legal document</a:t>
            </a:r>
          </a:p>
          <a:p>
            <a:pPr eaLnBrk="1" hangingPunct="1">
              <a:defRPr/>
            </a:pPr>
            <a:r>
              <a:rPr lang="en-US" u="sng"/>
              <a:t>Communication:</a:t>
            </a:r>
            <a:r>
              <a:rPr lang="en-US"/>
              <a:t> method to communicate w/ other healthcare professionals and/or your staff</a:t>
            </a:r>
          </a:p>
          <a:p>
            <a:pPr eaLnBrk="1" hangingPunct="1">
              <a:defRPr/>
            </a:pPr>
            <a:r>
              <a:rPr lang="en-US" u="sng"/>
              <a:t>Insurance:</a:t>
            </a:r>
            <a:r>
              <a:rPr lang="en-US"/>
              <a:t> third party reimbursement</a:t>
            </a:r>
          </a:p>
          <a:p>
            <a:pPr eaLnBrk="1" hangingPunct="1">
              <a:defRPr/>
            </a:pPr>
            <a:r>
              <a:rPr lang="en-US" u="sng"/>
              <a:t>Progress Report:</a:t>
            </a:r>
            <a:r>
              <a:rPr lang="en-US"/>
              <a:t> review report to decide if Tx is effective</a:t>
            </a:r>
          </a:p>
          <a:p>
            <a:pPr eaLnBrk="1" hangingPunct="1">
              <a:defRPr/>
            </a:pPr>
            <a:r>
              <a:rPr lang="en-US" u="sng"/>
              <a:t>Research:</a:t>
            </a:r>
            <a:r>
              <a:rPr lang="en-US"/>
              <a:t> to collect injury data statistics</a:t>
            </a:r>
          </a:p>
          <a:p>
            <a:pPr eaLnBrk="1" hangingPunct="1">
              <a:defRPr/>
            </a:pPr>
            <a:r>
              <a:rPr lang="en-US" u="sng"/>
              <a:t>Education:</a:t>
            </a:r>
            <a:r>
              <a:rPr lang="en-US"/>
              <a:t> to improve quality of care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SOAP Notes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Write it as soon as possible before it fades from your memory</a:t>
            </a:r>
          </a:p>
          <a:p>
            <a:pPr lvl="1" eaLnBrk="1" hangingPunct="1">
              <a:defRPr/>
            </a:pPr>
            <a:r>
              <a:rPr lang="en-US"/>
              <a:t>May have to take notes during the evaluation initially</a:t>
            </a:r>
          </a:p>
          <a:p>
            <a:pPr eaLnBrk="1" hangingPunct="1">
              <a:defRPr/>
            </a:pPr>
            <a:r>
              <a:rPr lang="en-US"/>
              <a:t>Notes should organized &amp; chronological</a:t>
            </a:r>
          </a:p>
          <a:p>
            <a:pPr lvl="1" eaLnBrk="1" hangingPunct="1">
              <a:defRPr/>
            </a:pPr>
            <a:r>
              <a:rPr lang="en-US"/>
              <a:t>Use subheadings </a:t>
            </a:r>
          </a:p>
          <a:p>
            <a:pPr lvl="1" eaLnBrk="1" hangingPunct="1">
              <a:defRPr/>
            </a:pPr>
            <a:r>
              <a:rPr lang="en-US"/>
              <a:t>Underline headings</a:t>
            </a:r>
          </a:p>
          <a:p>
            <a:pPr eaLnBrk="1" hangingPunct="1">
              <a:defRPr/>
            </a:pPr>
            <a:r>
              <a:rPr lang="en-US"/>
              <a:t>Notes should include past &amp; present examinations, tests, Tx, &amp; outcomes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SOAP Notes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pPr eaLnBrk="1" hangingPunct="1"/>
            <a:r>
              <a:rPr lang="en-US" altLang="en-US">
                <a:effectLst/>
              </a:rPr>
              <a:t>Notes must be legible!</a:t>
            </a:r>
          </a:p>
          <a:p>
            <a:pPr eaLnBrk="1" hangingPunct="1"/>
            <a:r>
              <a:rPr lang="en-US" altLang="en-US">
                <a:effectLst/>
              </a:rPr>
              <a:t>Never use “I” refer to your professional title </a:t>
            </a:r>
          </a:p>
          <a:p>
            <a:pPr lvl="1" eaLnBrk="1" hangingPunct="1"/>
            <a:r>
              <a:rPr lang="en-US" altLang="en-US">
                <a:effectLst/>
              </a:rPr>
              <a:t>i.e. ATC, PT</a:t>
            </a:r>
          </a:p>
          <a:p>
            <a:pPr eaLnBrk="1" hangingPunct="1"/>
            <a:r>
              <a:rPr lang="en-US" altLang="en-US">
                <a:effectLst/>
              </a:rPr>
              <a:t>Use quotes whenever possible </a:t>
            </a:r>
          </a:p>
          <a:p>
            <a:pPr eaLnBrk="1" hangingPunct="1"/>
            <a:r>
              <a:rPr lang="en-US" altLang="en-US">
                <a:effectLst/>
              </a:rPr>
              <a:t>Do not use hyphens</a:t>
            </a:r>
          </a:p>
          <a:p>
            <a:pPr lvl="1" eaLnBrk="1" hangingPunct="1"/>
            <a:r>
              <a:rPr lang="en-US" altLang="en-US">
                <a:effectLst/>
              </a:rPr>
              <a:t>Confused w/ minus signs</a:t>
            </a:r>
          </a:p>
          <a:p>
            <a:pPr eaLnBrk="1" hangingPunct="1"/>
            <a:r>
              <a:rPr lang="en-US" altLang="en-US">
                <a:effectLst/>
              </a:rPr>
              <a:t>Use black or blue ink only</a:t>
            </a:r>
          </a:p>
          <a:p>
            <a:pPr eaLnBrk="1" hangingPunct="1"/>
            <a:r>
              <a:rPr lang="en-US" altLang="en-US">
                <a:effectLst/>
              </a:rPr>
              <a:t> Sign all evals and progress notes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What does SOAP stand for?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/>
              <a:t>S </a:t>
            </a:r>
            <a:r>
              <a:rPr lang="en-US" sz="4000" dirty="0"/>
              <a:t>= Subjective</a:t>
            </a:r>
          </a:p>
          <a:p>
            <a:pPr eaLnBrk="1" hangingPunct="1">
              <a:defRPr/>
            </a:pPr>
            <a:r>
              <a:rPr lang="en-US" sz="4000" b="1" dirty="0"/>
              <a:t>O</a:t>
            </a:r>
            <a:r>
              <a:rPr lang="en-US" sz="4000" dirty="0"/>
              <a:t> = Objective</a:t>
            </a:r>
          </a:p>
          <a:p>
            <a:pPr eaLnBrk="1" hangingPunct="1">
              <a:defRPr/>
            </a:pPr>
            <a:r>
              <a:rPr lang="en-US" sz="4000" b="1" dirty="0"/>
              <a:t>A</a:t>
            </a:r>
            <a:r>
              <a:rPr lang="en-US" sz="4000" dirty="0"/>
              <a:t> = Assessment </a:t>
            </a:r>
          </a:p>
          <a:p>
            <a:pPr eaLnBrk="1" hangingPunct="1">
              <a:defRPr/>
            </a:pPr>
            <a:r>
              <a:rPr lang="en-US" sz="4000" b="1" dirty="0"/>
              <a:t>P</a:t>
            </a:r>
            <a:r>
              <a:rPr lang="en-US" sz="4000" dirty="0"/>
              <a:t> = Plan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59513</TotalTime>
  <Words>1907</Words>
  <Application>Microsoft Office PowerPoint</Application>
  <PresentationFormat>On-screen Show (4:3)</PresentationFormat>
  <Paragraphs>331</Paragraphs>
  <Slides>45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Garamond</vt:lpstr>
      <vt:lpstr>Wingdings</vt:lpstr>
      <vt:lpstr>Stream</vt:lpstr>
      <vt:lpstr>Writing SOAP Notes</vt:lpstr>
      <vt:lpstr>Warm-Up</vt:lpstr>
      <vt:lpstr>Review</vt:lpstr>
      <vt:lpstr>Article Assignment</vt:lpstr>
      <vt:lpstr>SOAP Notes</vt:lpstr>
      <vt:lpstr>Purpose of SOAP Notes</vt:lpstr>
      <vt:lpstr>SOAP Notes</vt:lpstr>
      <vt:lpstr>SOAP Notes</vt:lpstr>
      <vt:lpstr>What does SOAP stand for?</vt:lpstr>
      <vt:lpstr>Subjective</vt:lpstr>
      <vt:lpstr>Subjective</vt:lpstr>
      <vt:lpstr>Unusual sounds/sensations </vt:lpstr>
      <vt:lpstr>In partners</vt:lpstr>
      <vt:lpstr>Find O for the following injuries</vt:lpstr>
      <vt:lpstr>Warm-Up</vt:lpstr>
      <vt:lpstr>Review</vt:lpstr>
      <vt:lpstr>Objective</vt:lpstr>
      <vt:lpstr>Objective</vt:lpstr>
      <vt:lpstr>Observation</vt:lpstr>
      <vt:lpstr>Objective</vt:lpstr>
      <vt:lpstr>Fracture Tests</vt:lpstr>
      <vt:lpstr>Objective</vt:lpstr>
      <vt:lpstr>MMT Scale</vt:lpstr>
      <vt:lpstr>Warm-Up</vt:lpstr>
      <vt:lpstr>Review</vt:lpstr>
      <vt:lpstr>Assessment</vt:lpstr>
      <vt:lpstr>Practical skills: 1 goniometry, 2 reflexes</vt:lpstr>
      <vt:lpstr>Reflexes</vt:lpstr>
      <vt:lpstr>MMT</vt:lpstr>
      <vt:lpstr>Warm-Up</vt:lpstr>
      <vt:lpstr>Review</vt:lpstr>
      <vt:lpstr>Plan</vt:lpstr>
      <vt:lpstr>Plan – Treatment/Therapy</vt:lpstr>
      <vt:lpstr>Plan - Short-term Goals</vt:lpstr>
      <vt:lpstr>Plan - Long-term Goals</vt:lpstr>
      <vt:lpstr>Progress Note</vt:lpstr>
      <vt:lpstr>Partner Up with 1 other person</vt:lpstr>
      <vt:lpstr>Warm-Up</vt:lpstr>
      <vt:lpstr>Review</vt:lpstr>
      <vt:lpstr>Plan</vt:lpstr>
      <vt:lpstr>For the following identify which part of SOAP each falls under</vt:lpstr>
      <vt:lpstr>Warm-Up</vt:lpstr>
      <vt:lpstr>Review</vt:lpstr>
      <vt:lpstr>Warm-Up</vt:lpstr>
      <vt:lpstr>Review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SOAP Notes</dc:title>
  <dc:creator>College of Education</dc:creator>
  <cp:lastModifiedBy>Brian Goodale</cp:lastModifiedBy>
  <cp:revision>97</cp:revision>
  <cp:lastPrinted>2018-09-12T12:53:54Z</cp:lastPrinted>
  <dcterms:created xsi:type="dcterms:W3CDTF">2005-08-24T17:18:35Z</dcterms:created>
  <dcterms:modified xsi:type="dcterms:W3CDTF">2019-10-08T12:03:06Z</dcterms:modified>
</cp:coreProperties>
</file>