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26"/>
  </p:notesMasterIdLst>
  <p:sldIdLst>
    <p:sldId id="271" r:id="rId3"/>
    <p:sldId id="272" r:id="rId4"/>
    <p:sldId id="273" r:id="rId5"/>
    <p:sldId id="274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3" r:id="rId15"/>
    <p:sldId id="277" r:id="rId16"/>
    <p:sldId id="275" r:id="rId17"/>
    <p:sldId id="276" r:id="rId18"/>
    <p:sldId id="265" r:id="rId19"/>
    <p:sldId id="266" r:id="rId20"/>
    <p:sldId id="267" r:id="rId21"/>
    <p:sldId id="268" r:id="rId22"/>
    <p:sldId id="269" r:id="rId23"/>
    <p:sldId id="270" r:id="rId24"/>
    <p:sldId id="278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68576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615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734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3492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2294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4980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6336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413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224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711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235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7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4515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797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035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77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 rot="5400000">
            <a:off x="5033962" y="2433637"/>
            <a:ext cx="5324474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995362" y="528637"/>
            <a:ext cx="5324474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42900" marR="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 idx="2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2822574" y="377824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760912" y="2362200"/>
            <a:ext cx="3770311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small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7620000" cy="6858000"/>
            <a:chOff x="0" y="0"/>
            <a:chExt cx="7620000" cy="6858000"/>
          </a:xfrm>
        </p:grpSpPr>
        <p:grpSp>
          <p:nvGrpSpPr>
            <p:cNvPr id="7" name="Shape 7"/>
            <p:cNvGrpSpPr/>
            <p:nvPr/>
          </p:nvGrpSpPr>
          <p:grpSpPr>
            <a:xfrm>
              <a:off x="0" y="0"/>
              <a:ext cx="3200400" cy="6858000"/>
              <a:chOff x="0" y="0"/>
              <a:chExt cx="3200400" cy="6858000"/>
            </a:xfrm>
          </p:grpSpPr>
          <p:sp>
            <p:nvSpPr>
              <p:cNvPr id="8" name="Shape 8"/>
              <p:cNvSpPr txBox="1"/>
              <p:nvPr/>
            </p:nvSpPr>
            <p:spPr>
              <a:xfrm>
                <a:off x="0" y="0"/>
                <a:ext cx="762000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457200" y="0"/>
                <a:ext cx="2743200" cy="1166812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 extrusionOk="0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" name="Shape 10"/>
            <p:cNvGrpSpPr/>
            <p:nvPr/>
          </p:nvGrpSpPr>
          <p:grpSpPr>
            <a:xfrm>
              <a:off x="228599" y="1981200"/>
              <a:ext cx="7391400" cy="319087"/>
              <a:chOff x="228599" y="1981200"/>
              <a:chExt cx="7391400" cy="319087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609600" y="1981200"/>
                <a:ext cx="7010400" cy="3175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 flipH="1">
                <a:off x="228599" y="1981200"/>
                <a:ext cx="393700" cy="319087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36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Shape 52"/>
          <p:cNvGrpSpPr/>
          <p:nvPr/>
        </p:nvGrpSpPr>
        <p:grpSpPr>
          <a:xfrm>
            <a:off x="0" y="0"/>
            <a:ext cx="5867400" cy="6858000"/>
            <a:chOff x="0" y="0"/>
            <a:chExt cx="5867400" cy="6858000"/>
          </a:xfrm>
        </p:grpSpPr>
        <p:sp>
          <p:nvSpPr>
            <p:cNvPr id="53" name="Shape 53"/>
            <p:cNvSpPr txBox="1"/>
            <p:nvPr/>
          </p:nvSpPr>
          <p:spPr>
            <a:xfrm>
              <a:off x="0" y="0"/>
              <a:ext cx="4572000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685800" y="990600"/>
              <a:ext cx="5181600" cy="1904999"/>
            </a:xfrm>
            <a:prstGeom prst="roundRect">
              <a:avLst>
                <a:gd name="adj" fmla="val 10800"/>
              </a:avLst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3632199" y="4889500"/>
            <a:ext cx="4876800" cy="319087"/>
            <a:chOff x="3632199" y="4889500"/>
            <a:chExt cx="4876800" cy="319087"/>
          </a:xfrm>
        </p:grpSpPr>
        <p:sp>
          <p:nvSpPr>
            <p:cNvPr id="56" name="Shape 56"/>
            <p:cNvSpPr/>
            <p:nvPr/>
          </p:nvSpPr>
          <p:spPr>
            <a:xfrm flipH="1">
              <a:off x="3632199" y="4889500"/>
              <a:ext cx="4625975" cy="3175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248650" y="4889500"/>
              <a:ext cx="260350" cy="319087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681061"/>
            <a:ext cx="7772400" cy="1362075"/>
          </a:xfrm>
        </p:spPr>
        <p:txBody>
          <a:bodyPr/>
          <a:lstStyle/>
          <a:p>
            <a:r>
              <a:rPr lang="en-US" dirty="0"/>
              <a:t>Warm UP- start this sheet to continue with next week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What do you hope to gain/learn from this class?</a:t>
            </a:r>
          </a:p>
        </p:txBody>
      </p:sp>
    </p:spTree>
    <p:extLst>
      <p:ext uri="{BB962C8B-B14F-4D97-AF65-F5344CB8AC3E}">
        <p14:creationId xmlns:p14="http://schemas.microsoft.com/office/powerpoint/2010/main" val="89432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77949" y="1905000"/>
            <a:ext cx="7692900" cy="414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Heel and Lace Pads- Thin foam lubricated pads applied prior to tape that helps decrease friction and the possibility of tape irritation.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8900" y="3854487"/>
            <a:ext cx="3435099" cy="3003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Pre-Wrap/Underwrap- thin roll foam material applied prior to tape to protect the skin.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4450" y="4047190"/>
            <a:ext cx="4625723" cy="2648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Tape remover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alcohol based liquid or aerosol for removal of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adherent residue from the skin.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3987917"/>
            <a:ext cx="2870083" cy="2870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Prophylaxis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Treatment used to help prevent disease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 injury.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lang="en-US"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Spend 2 minutes with your table and come up with as many prophylactic treatments you can think of for athletics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03891"/>
            <a:ext cx="7772400" cy="1362075"/>
          </a:xfrm>
        </p:spPr>
        <p:txBody>
          <a:bodyPr/>
          <a:lstStyle/>
          <a:p>
            <a:r>
              <a:rPr lang="en-US" dirty="0"/>
              <a:t>With a partner on a separate sheet of paper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41" y="2279177"/>
            <a:ext cx="7772400" cy="4188536"/>
          </a:xfrm>
        </p:spPr>
        <p:txBody>
          <a:bodyPr/>
          <a:lstStyle/>
          <a:p>
            <a:r>
              <a:rPr lang="en-US" sz="2400" dirty="0"/>
              <a:t>Look up the article: </a:t>
            </a:r>
            <a:r>
              <a:rPr lang="en-US" sz="2400" b="1" dirty="0"/>
              <a:t>Prophylactic Ankle Taping and Bracing: A Numbers-Needed-to-Treat and Cost-Benefit Analysis</a:t>
            </a:r>
          </a:p>
          <a:p>
            <a:endParaRPr lang="en-US" sz="2400" dirty="0"/>
          </a:p>
          <a:p>
            <a:r>
              <a:rPr lang="en-US" sz="2400" dirty="0"/>
              <a:t>Summarize the following sections: </a:t>
            </a:r>
          </a:p>
          <a:p>
            <a:r>
              <a:rPr lang="en-US" sz="2400" dirty="0"/>
              <a:t>	background- first few paragraphs on ankle sprain</a:t>
            </a:r>
          </a:p>
          <a:p>
            <a:r>
              <a:rPr lang="en-US" sz="2400" dirty="0"/>
              <a:t>	cost-benefit analysis</a:t>
            </a:r>
          </a:p>
          <a:p>
            <a:r>
              <a:rPr lang="en-US" sz="2400" dirty="0"/>
              <a:t>	tape and brace cost</a:t>
            </a:r>
          </a:p>
          <a:p>
            <a:r>
              <a:rPr lang="en-US" sz="2400" dirty="0"/>
              <a:t>	taping intervention</a:t>
            </a:r>
          </a:p>
          <a:p>
            <a:r>
              <a:rPr lang="en-US" sz="2400" dirty="0"/>
              <a:t>	results- numbers needed to treat</a:t>
            </a:r>
          </a:p>
          <a:p>
            <a:r>
              <a:rPr lang="en-US" sz="2400" dirty="0"/>
              <a:t>	conclusions</a:t>
            </a:r>
          </a:p>
        </p:txBody>
      </p:sp>
    </p:spTree>
    <p:extLst>
      <p:ext uri="{BB962C8B-B14F-4D97-AF65-F5344CB8AC3E}">
        <p14:creationId xmlns:p14="http://schemas.microsoft.com/office/powerpoint/2010/main" val="4068180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05571"/>
            <a:ext cx="7772400" cy="1362075"/>
          </a:xfrm>
        </p:spPr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What activities do you dislike doing in class, why?</a:t>
            </a:r>
          </a:p>
        </p:txBody>
      </p:sp>
    </p:spTree>
    <p:extLst>
      <p:ext uri="{BB962C8B-B14F-4D97-AF65-F5344CB8AC3E}">
        <p14:creationId xmlns:p14="http://schemas.microsoft.com/office/powerpoint/2010/main" val="638801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19638"/>
            <a:ext cx="7772400" cy="1362075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04049"/>
            <a:ext cx="7772400" cy="4902591"/>
          </a:xfrm>
        </p:spPr>
        <p:txBody>
          <a:bodyPr/>
          <a:lstStyle/>
          <a:p>
            <a:r>
              <a:rPr lang="en-US" sz="2800" dirty="0"/>
              <a:t>What tape is the most common we use?</a:t>
            </a:r>
          </a:p>
          <a:p>
            <a:endParaRPr lang="en-US" sz="2800" dirty="0"/>
          </a:p>
          <a:p>
            <a:r>
              <a:rPr lang="en-US" sz="2800" dirty="0"/>
              <a:t>Heel and lace pads are designed to do what?</a:t>
            </a:r>
          </a:p>
          <a:p>
            <a:endParaRPr lang="en-US" sz="2800" dirty="0"/>
          </a:p>
          <a:p>
            <a:r>
              <a:rPr lang="en-US" sz="2800" dirty="0"/>
              <a:t>What can elastic wraps provide?</a:t>
            </a:r>
          </a:p>
          <a:p>
            <a:endParaRPr lang="en-US" sz="2800" dirty="0"/>
          </a:p>
          <a:p>
            <a:r>
              <a:rPr lang="en-US" sz="2800" dirty="0"/>
              <a:t>What is more expensive for a season ankle braces or taping?</a:t>
            </a:r>
          </a:p>
          <a:p>
            <a:endParaRPr lang="en-US" sz="2800" dirty="0"/>
          </a:p>
          <a:p>
            <a:r>
              <a:rPr lang="en-US" sz="2800" dirty="0"/>
              <a:t>Is it worth it to prophylactically tape an entire team for a season?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3316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Anchor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Initial strips of tape applied to the area to be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taped.  Anchors serve as the foundation on which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tape application is assembled. 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4504786"/>
            <a:ext cx="3142478" cy="2353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877887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Locking or closing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Final strips of tape applied to secure the tape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application in place. 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3076" y="3532932"/>
            <a:ext cx="4440924" cy="3325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Ankle wrap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Woven cloth wrap used to provide ankle support.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96 inches in length.  The wrap is applied to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ankle with 2 heel locks and 1 figure “8”. 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3446" y="4395673"/>
            <a:ext cx="4480553" cy="2462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776595"/>
            <a:ext cx="7772400" cy="1362075"/>
          </a:xfrm>
        </p:spPr>
        <p:txBody>
          <a:bodyPr/>
          <a:lstStyle/>
          <a:p>
            <a:r>
              <a:rPr lang="en-US" dirty="0"/>
              <a:t>Review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is the syllabus due?</a:t>
            </a:r>
          </a:p>
          <a:p>
            <a:endParaRPr lang="en-US" dirty="0"/>
          </a:p>
          <a:p>
            <a:r>
              <a:rPr lang="en-US" dirty="0"/>
              <a:t>What is the rule for missed questions on review?</a:t>
            </a:r>
          </a:p>
        </p:txBody>
      </p:sp>
    </p:spTree>
    <p:extLst>
      <p:ext uri="{BB962C8B-B14F-4D97-AF65-F5344CB8AC3E}">
        <p14:creationId xmlns:p14="http://schemas.microsoft.com/office/powerpoint/2010/main" val="1069664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Proximal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Nearer the body’s midline.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Distal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Farthest from the body’s midline.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Movements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Dorsi flexion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–toes pointed towards shin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Plantar Flexion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–toes pointed away from shin (down)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–ankle turned in (towards other foot)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Eversion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–ankle turned out (away from other foot)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795020"/>
            <a:ext cx="7772400" cy="1362075"/>
          </a:xfrm>
        </p:spPr>
        <p:txBody>
          <a:bodyPr/>
          <a:lstStyle/>
          <a:p>
            <a:r>
              <a:rPr lang="en-US" dirty="0"/>
              <a:t>Proximal/Distal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4781688"/>
            <a:ext cx="7772400" cy="1500187"/>
          </a:xfrm>
        </p:spPr>
        <p:txBody>
          <a:bodyPr/>
          <a:lstStyle/>
          <a:p>
            <a:r>
              <a:rPr lang="en-US" sz="2800" dirty="0"/>
              <a:t>What is more proximal knee or the foot?</a:t>
            </a:r>
          </a:p>
          <a:p>
            <a:r>
              <a:rPr lang="en-US" sz="2800" dirty="0"/>
              <a:t>What is more distal fingertips or wrist?</a:t>
            </a:r>
          </a:p>
          <a:p>
            <a:r>
              <a:rPr lang="en-US" sz="2800" dirty="0"/>
              <a:t>What is more proximal elbow or shoulder?</a:t>
            </a:r>
          </a:p>
          <a:p>
            <a:r>
              <a:rPr lang="en-US" sz="2800" dirty="0"/>
              <a:t>What is more distal hip or the shin?</a:t>
            </a:r>
          </a:p>
          <a:p>
            <a:r>
              <a:rPr lang="en-US" sz="2800" dirty="0"/>
              <a:t>What is more distal knee or hip?</a:t>
            </a:r>
          </a:p>
          <a:p>
            <a:r>
              <a:rPr lang="en-US" sz="2800" dirty="0"/>
              <a:t>What is more distal shoulder or wrist?</a:t>
            </a:r>
          </a:p>
          <a:p>
            <a:r>
              <a:rPr lang="en-US" sz="2800" dirty="0"/>
              <a:t>What is more proximal fingertip or palm?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55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451491"/>
            <a:ext cx="7772400" cy="1362075"/>
          </a:xfrm>
        </p:spPr>
        <p:txBody>
          <a:bodyPr/>
          <a:lstStyle/>
          <a:p>
            <a:r>
              <a:rPr lang="en-US" dirty="0"/>
              <a:t>How do you best learn and study?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1648"/>
            <a:ext cx="7772400" cy="1500187"/>
          </a:xfrm>
        </p:spPr>
        <p:txBody>
          <a:bodyPr/>
          <a:lstStyle/>
          <a:p>
            <a:r>
              <a:rPr lang="en-US" dirty="0"/>
              <a:t>Warm-Up</a:t>
            </a:r>
          </a:p>
        </p:txBody>
      </p:sp>
    </p:spTree>
    <p:extLst>
      <p:ext uri="{BB962C8B-B14F-4D97-AF65-F5344CB8AC3E}">
        <p14:creationId xmlns:p14="http://schemas.microsoft.com/office/powerpoint/2010/main" val="27788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89976"/>
            <a:ext cx="7772400" cy="1362075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3616617"/>
            <a:ext cx="7772400" cy="2154849"/>
          </a:xfrm>
        </p:spPr>
        <p:txBody>
          <a:bodyPr/>
          <a:lstStyle/>
          <a:p>
            <a:r>
              <a:rPr lang="en-US" dirty="0"/>
              <a:t>Based on Panther creek rules, where should you go at 6:55 bell?</a:t>
            </a:r>
          </a:p>
          <a:p>
            <a:endParaRPr lang="en-US" dirty="0"/>
          </a:p>
          <a:p>
            <a:r>
              <a:rPr lang="en-US" dirty="0"/>
              <a:t>What are 3 examples of lacking academic integrity?</a:t>
            </a:r>
          </a:p>
          <a:p>
            <a:endParaRPr lang="en-US" dirty="0"/>
          </a:p>
          <a:p>
            <a:r>
              <a:rPr lang="en-US" dirty="0"/>
              <a:t>What are 2 positives about social media?</a:t>
            </a:r>
          </a:p>
          <a:p>
            <a:endParaRPr lang="en-US" dirty="0"/>
          </a:p>
          <a:p>
            <a:r>
              <a:rPr lang="en-US" dirty="0"/>
              <a:t>What are 2 negatives about social media?</a:t>
            </a:r>
          </a:p>
          <a:p>
            <a:endParaRPr lang="en-US" dirty="0"/>
          </a:p>
          <a:p>
            <a:r>
              <a:rPr lang="en-US" dirty="0"/>
              <a:t>What is 1 way you as a student can advocate for yourself if falling behind in a class?</a:t>
            </a:r>
          </a:p>
        </p:txBody>
      </p:sp>
    </p:spTree>
    <p:extLst>
      <p:ext uri="{BB962C8B-B14F-4D97-AF65-F5344CB8AC3E}">
        <p14:creationId xmlns:p14="http://schemas.microsoft.com/office/powerpoint/2010/main" val="64062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 I </a:t>
            </a:r>
            <a:b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Bandaging and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Taping Techniques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648200" y="5334000"/>
            <a:ext cx="4038599" cy="9159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Adhesive/Athletic Tape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Traditionally marketed as non- elastic,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white tape.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4487" y="4130025"/>
            <a:ext cx="2219325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Elastic Athletic Tape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Conforms to the contour of the body part to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it is applied.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2750" y="4198625"/>
            <a:ext cx="3101842" cy="206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0" y="4351017"/>
            <a:ext cx="2568332" cy="2568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Elastic Wrap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Woven fabric bandage that allows for expansion and contraction of the area to which it is applied. 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Used to provide either compression or support to an injured area. 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1551" y="4253473"/>
            <a:ext cx="4442448" cy="2604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1 VOCABULARY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77887" y="24445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Spray Adherent- Aerosol adherent used prior to applying tape.  It helps the tape adhere to the skin.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6229" y="4027174"/>
            <a:ext cx="3870569" cy="2656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Capsules 1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33CCCC"/>
      </a:accent1>
      <a:accent2>
        <a:srgbClr val="6666FF"/>
      </a:accent2>
      <a:accent3>
        <a:srgbClr val="FFFFFF"/>
      </a:accent3>
      <a:accent4>
        <a:srgbClr val="33CCCC"/>
      </a:accent4>
      <a:accent5>
        <a:srgbClr val="6666FF"/>
      </a:accent5>
      <a:accent6>
        <a:srgbClr val="FFFFFF"/>
      </a:accent6>
      <a:hlink>
        <a:srgbClr val="B2B2B2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1_Capsules 1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33CCCC"/>
      </a:accent1>
      <a:accent2>
        <a:srgbClr val="6666FF"/>
      </a:accent2>
      <a:accent3>
        <a:srgbClr val="FFFFFF"/>
      </a:accent3>
      <a:accent4>
        <a:srgbClr val="33CCCC"/>
      </a:accent4>
      <a:accent5>
        <a:srgbClr val="6666FF"/>
      </a:accent5>
      <a:accent6>
        <a:srgbClr val="FFFFFF"/>
      </a:accent6>
      <a:hlink>
        <a:srgbClr val="B2B2B2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42985</TotalTime>
  <Words>609</Words>
  <Application>Microsoft Office PowerPoint</Application>
  <PresentationFormat>On-screen Show (4:3)</PresentationFormat>
  <Paragraphs>112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Comic Sans MS</vt:lpstr>
      <vt:lpstr>Custom Theme</vt:lpstr>
      <vt:lpstr>Custom Theme</vt:lpstr>
      <vt:lpstr>Warm UP- start this sheet to continue with next week</vt:lpstr>
      <vt:lpstr>Review </vt:lpstr>
      <vt:lpstr>How do you best learn and study?</vt:lpstr>
      <vt:lpstr>Review</vt:lpstr>
      <vt:lpstr>SPORTS MEDICINE I  Unit 1 Vocabulary </vt:lpstr>
      <vt:lpstr>UNIT 1 VOCABULARY</vt:lpstr>
      <vt:lpstr>UNIT 1 VOCABULARY</vt:lpstr>
      <vt:lpstr>UNIT 1 VOCABULARY</vt:lpstr>
      <vt:lpstr>UNIT 1 VOCABULARY</vt:lpstr>
      <vt:lpstr>UNIT 1 VOCABULARY</vt:lpstr>
      <vt:lpstr>UNIT 1 VOCABULARY</vt:lpstr>
      <vt:lpstr>UNIT 1 VOCABULARY</vt:lpstr>
      <vt:lpstr>UNIT 1 VOCABULARY</vt:lpstr>
      <vt:lpstr>With a partner on a separate sheet of paper</vt:lpstr>
      <vt:lpstr>Warm Up</vt:lpstr>
      <vt:lpstr>Review</vt:lpstr>
      <vt:lpstr>UNIT 1 VOCABULARY</vt:lpstr>
      <vt:lpstr>UNIT 1 VOCABULARY</vt:lpstr>
      <vt:lpstr>UNIT 1 VOCABULARY</vt:lpstr>
      <vt:lpstr>UNIT 1 VOCABULARY</vt:lpstr>
      <vt:lpstr>UNIT 1 VOCABULARY</vt:lpstr>
      <vt:lpstr>UNIT 1 VOCABULARY</vt:lpstr>
      <vt:lpstr>Proximal/Distal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MEDICINE I  Unit 1 Vocabulary </dc:title>
  <dc:creator>Brian Goodale</dc:creator>
  <cp:lastModifiedBy>Brian Goodale</cp:lastModifiedBy>
  <cp:revision>17</cp:revision>
  <cp:lastPrinted>2019-09-04T16:28:33Z</cp:lastPrinted>
  <dcterms:modified xsi:type="dcterms:W3CDTF">2019-09-12T12:15:04Z</dcterms:modified>
</cp:coreProperties>
</file>