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62" r:id="rId10"/>
    <p:sldId id="288" r:id="rId11"/>
    <p:sldId id="289" r:id="rId12"/>
    <p:sldId id="290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92" r:id="rId23"/>
    <p:sldId id="294" r:id="rId24"/>
    <p:sldId id="29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95" r:id="rId4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4757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7189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8762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29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184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090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706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9535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280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5041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1179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018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0295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4427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8776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71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855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3884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506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7679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656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28832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42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1704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521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1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762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3942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9564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2744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52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5033962" y="2433637"/>
            <a:ext cx="5324474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995362" y="528637"/>
            <a:ext cx="5324474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4572000" y="4724400"/>
            <a:ext cx="4267199" cy="1822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342900" marR="0" lvl="0" indent="-2921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 idx="2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6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2822574" y="377824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760912" y="2362200"/>
            <a:ext cx="3770311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small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7" name="Shape 7"/>
            <p:cNvGrpSpPr/>
            <p:nvPr/>
          </p:nvGrpSpPr>
          <p:grpSpPr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8" name="Shape 8"/>
              <p:cNvSpPr txBox="1"/>
              <p:nvPr/>
            </p:nvSpPr>
            <p:spPr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457200" y="0"/>
                <a:ext cx="2743200" cy="1166812"/>
              </a:xfrm>
              <a:custGeom>
                <a:avLst/>
                <a:gdLst/>
                <a:ahLst/>
                <a:cxnLst/>
                <a:rect l="0" t="0" r="0" b="0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" name="Shape 10"/>
            <p:cNvGrpSpPr/>
            <p:nvPr/>
          </p:nvGrpSpPr>
          <p:grpSpPr>
            <a:xfrm>
              <a:off x="228599" y="1981200"/>
              <a:ext cx="7391400" cy="319087"/>
              <a:chOff x="228599" y="1981200"/>
              <a:chExt cx="7391400" cy="319087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609600" y="1981200"/>
                <a:ext cx="7010400" cy="3175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 flipH="1">
                <a:off x="228599" y="1981200"/>
                <a:ext cx="393700" cy="319087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15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71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682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841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36" y="6242050"/>
            <a:ext cx="587374" cy="488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8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Pulse Lab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100" cy="182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survey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Checking for ABC’s:</a:t>
            </a:r>
          </a:p>
          <a:p>
            <a:endParaRPr lang="en-US" dirty="0"/>
          </a:p>
          <a:p>
            <a:r>
              <a:rPr lang="en-US" dirty="0"/>
              <a:t>Airway</a:t>
            </a:r>
          </a:p>
          <a:p>
            <a:r>
              <a:rPr lang="en-US" dirty="0"/>
              <a:t>Breathing</a:t>
            </a:r>
          </a:p>
          <a:p>
            <a:r>
              <a:rPr lang="en-US" dirty="0"/>
              <a:t>Circulation</a:t>
            </a:r>
          </a:p>
        </p:txBody>
      </p:sp>
    </p:spTree>
    <p:extLst>
      <p:ext uri="{BB962C8B-B14F-4D97-AF65-F5344CB8AC3E}">
        <p14:creationId xmlns:p14="http://schemas.microsoft.com/office/powerpoint/2010/main" val="218597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Secondary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After primary survey is cleared then you will complete secondary survey. Which more specifically looks at the injury.</a:t>
            </a:r>
          </a:p>
        </p:txBody>
      </p:sp>
    </p:spTree>
    <p:extLst>
      <p:ext uri="{BB962C8B-B14F-4D97-AF65-F5344CB8AC3E}">
        <p14:creationId xmlns:p14="http://schemas.microsoft.com/office/powerpoint/2010/main" val="298325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HIPS/HOPS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r>
              <a:rPr lang="en-US" dirty="0"/>
              <a:t>Inspection/observation</a:t>
            </a:r>
          </a:p>
          <a:p>
            <a:r>
              <a:rPr lang="en-US" dirty="0"/>
              <a:t>Palpation</a:t>
            </a:r>
          </a:p>
          <a:p>
            <a:r>
              <a:rPr lang="en-US" dirty="0"/>
              <a:t>Special tests/stress tests</a:t>
            </a:r>
          </a:p>
        </p:txBody>
      </p:sp>
    </p:spTree>
    <p:extLst>
      <p:ext uri="{BB962C8B-B14F-4D97-AF65-F5344CB8AC3E}">
        <p14:creationId xmlns:p14="http://schemas.microsoft.com/office/powerpoint/2010/main" val="346909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History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 the area been injured before?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did the injury happen?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were you doing when the injury happened?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does it hurt?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quality of pain?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quantity of pain?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you had any previous surgeries to the area?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9900CC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previous treatments have been used on the injured area?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Discoloration (Ecchymosis)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600" y="2971800"/>
            <a:ext cx="2857500" cy="3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Swelling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2971800"/>
            <a:ext cx="4800600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Deformity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2743200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Bleeding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200" y="2514600"/>
            <a:ext cx="5715000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Range of Motion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1600" y="2590800"/>
            <a:ext cx="2805112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Scars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600" y="2946400"/>
            <a:ext cx="2924175" cy="194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Carotid Pulse- Neck (between muscles and throat) ______________ bpm/pulse rate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Supplies blood to the head, neck and brain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3733800"/>
            <a:ext cx="2590800" cy="3124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5200" y="3733800"/>
            <a:ext cx="27432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4600" y="3810000"/>
            <a:ext cx="2819399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Burns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200" y="2498725"/>
            <a:ext cx="4876799" cy="390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Observation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Expressions denoting pain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3124200"/>
            <a:ext cx="2038349" cy="15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1200" y="2514600"/>
            <a:ext cx="28575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5F23-6541-4609-8C9F-8BA18F85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932180"/>
            <a:ext cx="7772400" cy="1362075"/>
          </a:xfrm>
        </p:spPr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4FBCD-1D91-4A9A-B591-65C84415C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do you think are part of the palpation and special tests of injury evaluation?</a:t>
            </a:r>
          </a:p>
        </p:txBody>
      </p:sp>
    </p:spTree>
    <p:extLst>
      <p:ext uri="{BB962C8B-B14F-4D97-AF65-F5344CB8AC3E}">
        <p14:creationId xmlns:p14="http://schemas.microsoft.com/office/powerpoint/2010/main" val="1943978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7954-71E5-4A35-8CD4-E6F9A215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54" y="833706"/>
            <a:ext cx="7772400" cy="136207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DC29-F933-476D-962F-DA79ACBC8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3328" y="4862123"/>
            <a:ext cx="7772400" cy="1500187"/>
          </a:xfrm>
        </p:spPr>
        <p:txBody>
          <a:bodyPr/>
          <a:lstStyle/>
          <a:p>
            <a:r>
              <a:rPr lang="en-US" sz="2400" dirty="0"/>
              <a:t>What occurs with myositis ossificans</a:t>
            </a:r>
          </a:p>
          <a:p>
            <a:endParaRPr lang="en-US" sz="2400" dirty="0"/>
          </a:p>
          <a:p>
            <a:r>
              <a:rPr lang="en-US" sz="2400" dirty="0"/>
              <a:t>What happens in arthritis?</a:t>
            </a:r>
          </a:p>
          <a:p>
            <a:endParaRPr lang="en-US" sz="2400" dirty="0"/>
          </a:p>
          <a:p>
            <a:r>
              <a:rPr lang="en-US" sz="2400" dirty="0"/>
              <a:t>What is difference between primary and secondary evaluation?</a:t>
            </a:r>
          </a:p>
          <a:p>
            <a:endParaRPr lang="en-US" sz="2400" dirty="0"/>
          </a:p>
          <a:p>
            <a:r>
              <a:rPr lang="en-US" sz="2400" dirty="0"/>
              <a:t>What is the purpose of the history section?</a:t>
            </a:r>
          </a:p>
          <a:p>
            <a:endParaRPr lang="en-US" sz="2400" dirty="0"/>
          </a:p>
          <a:p>
            <a:r>
              <a:rPr lang="en-US" sz="2400" dirty="0"/>
              <a:t>What are 4 things to observe for?</a:t>
            </a:r>
          </a:p>
        </p:txBody>
      </p:sp>
    </p:spTree>
    <p:extLst>
      <p:ext uri="{BB962C8B-B14F-4D97-AF65-F5344CB8AC3E}">
        <p14:creationId xmlns:p14="http://schemas.microsoft.com/office/powerpoint/2010/main" val="3573552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833706"/>
            <a:ext cx="7772400" cy="1362075"/>
          </a:xfrm>
        </p:spPr>
        <p:txBody>
          <a:bodyPr/>
          <a:lstStyle/>
          <a:p>
            <a:r>
              <a:rPr lang="en-US" dirty="0"/>
              <a:t>With Partners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Choose an acute and chronic injury you are interested in and identify what someone may present with for that injury. (History and Observation) be specific.</a:t>
            </a:r>
          </a:p>
        </p:txBody>
      </p:sp>
    </p:spTree>
    <p:extLst>
      <p:ext uri="{BB962C8B-B14F-4D97-AF65-F5344CB8AC3E}">
        <p14:creationId xmlns:p14="http://schemas.microsoft.com/office/powerpoint/2010/main" val="1047741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Deformity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2590800"/>
            <a:ext cx="2286000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Point tenderness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2819400"/>
            <a:ext cx="2381250" cy="31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Muscle spasm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2667000"/>
            <a:ext cx="3810000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Pulses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3048000"/>
            <a:ext cx="2628900" cy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6800" y="2895600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Sensations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5012" y="2362200"/>
            <a:ext cx="3379786" cy="436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Pulses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Brachial Pulse- upper arm (between Bicep and Triceps) _____________ bpm/pulse rate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Supplies blood to the arm/hand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3810000"/>
            <a:ext cx="2285999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1800" y="4343400"/>
            <a:ext cx="3657600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58000" y="3848100"/>
            <a:ext cx="2286000" cy="3009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Palpation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9900CC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Quality/Quantity of pain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35280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Applying stress to the injured area is designed to clinically recreate the MOI </a:t>
            </a:r>
            <a:r>
              <a:rPr lang="en-US" sz="2800" b="0" i="0" u="none" strike="noStrike" cap="none">
                <a:solidFill>
                  <a:srgbClr val="9900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make the injury worse.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ligament/joint stability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200" y="3486150"/>
            <a:ext cx="4495799" cy="337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ligament/joint stability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3050" y="2438400"/>
            <a:ext cx="306705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ligament/joint stability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200" y="2706686"/>
            <a:ext cx="2943224" cy="2751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ligament/joint stability.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4038600"/>
            <a:ext cx="3448049" cy="258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muscle strength and flexibility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400" y="3743325"/>
            <a:ext cx="3810000" cy="31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Stress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Clinical stress tests are designed to test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active, passive, and resistive ROM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  <p:pic>
        <p:nvPicPr>
          <p:cNvPr id="308" name="Shape 3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800" y="3842230"/>
            <a:ext cx="4457699" cy="30157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Remember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**Always evaluate bilaterally!**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**Always evaluate bilaterally!**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 txBox="1"/>
          <p:nvPr/>
        </p:nvSpPr>
        <p:spPr>
          <a:xfrm>
            <a:off x="6781800" y="812800"/>
            <a:ext cx="1773236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1738-4353-4C2E-9EFD-50785943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889977"/>
            <a:ext cx="7772400" cy="1362075"/>
          </a:xfrm>
        </p:spPr>
        <p:txBody>
          <a:bodyPr/>
          <a:lstStyle/>
          <a:p>
            <a:r>
              <a:rPr lang="en-US" dirty="0"/>
              <a:t>Individually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F4D01-EE58-4A40-9273-9627EB6F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4854" y="5217929"/>
            <a:ext cx="7772400" cy="1500187"/>
          </a:xfrm>
        </p:spPr>
        <p:txBody>
          <a:bodyPr/>
          <a:lstStyle/>
          <a:p>
            <a:r>
              <a:rPr lang="en-US" dirty="0"/>
              <a:t>For the following injuries: find a scenario for how the injuries occur (history) and identify what OP will be associated with it. Then find out what a special test for identifying the injury is: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ACL tear</a:t>
            </a:r>
          </a:p>
          <a:p>
            <a:endParaRPr lang="en-US" dirty="0"/>
          </a:p>
          <a:p>
            <a:r>
              <a:rPr lang="en-US" dirty="0"/>
              <a:t>High ankle sprain</a:t>
            </a:r>
          </a:p>
          <a:p>
            <a:endParaRPr lang="en-US" dirty="0"/>
          </a:p>
          <a:p>
            <a:r>
              <a:rPr lang="en-US" dirty="0"/>
              <a:t>Meniscus tear</a:t>
            </a:r>
          </a:p>
          <a:p>
            <a:endParaRPr lang="en-US" dirty="0"/>
          </a:p>
          <a:p>
            <a:r>
              <a:rPr lang="en-US" dirty="0"/>
              <a:t>Torn UCL (elbow)</a:t>
            </a:r>
          </a:p>
          <a:p>
            <a:endParaRPr lang="en-US" dirty="0"/>
          </a:p>
          <a:p>
            <a:r>
              <a:rPr lang="en-US" dirty="0"/>
              <a:t>Torn labrum (shoulder)</a:t>
            </a:r>
          </a:p>
        </p:txBody>
      </p:sp>
    </p:spTree>
    <p:extLst>
      <p:ext uri="{BB962C8B-B14F-4D97-AF65-F5344CB8AC3E}">
        <p14:creationId xmlns:p14="http://schemas.microsoft.com/office/powerpoint/2010/main" val="256740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22860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Radial Pulse- Wrist (Anterior Lateral side)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 bpm/pulse rate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Supplies blood to the hand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3657600"/>
            <a:ext cx="38100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8800" y="3429000"/>
            <a:ext cx="3124199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Femoral Pulse- in groin- Anterior medial side.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 bpm/pulse rate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Supplies blood to the thigh &amp; lower leg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3914775"/>
            <a:ext cx="3276600" cy="294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1000" y="4038600"/>
            <a:ext cx="2209799" cy="281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0800" y="3810000"/>
            <a:ext cx="2743199" cy="2898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small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Pulses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2900" cy="37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Tibial pulse- behind &amp; inferior to medial malleolus (medial ankle bone)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44642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 bpm/pulse rate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Supplies blood to the foot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267200"/>
            <a:ext cx="2709861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9775" y="4257675"/>
            <a:ext cx="3324225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52800" y="4267200"/>
            <a:ext cx="2619375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evaluating an injury what should you look for first? Why?</a:t>
            </a:r>
          </a:p>
        </p:txBody>
      </p:sp>
    </p:spTree>
    <p:extLst>
      <p:ext uri="{BB962C8B-B14F-4D97-AF65-F5344CB8AC3E}">
        <p14:creationId xmlns:p14="http://schemas.microsoft.com/office/powerpoint/2010/main" val="102794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912" y="185382"/>
            <a:ext cx="8229600" cy="1904999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838199" y="2449126"/>
            <a:ext cx="7693025" cy="3724275"/>
          </a:xfrm>
        </p:spPr>
        <p:txBody>
          <a:bodyPr/>
          <a:lstStyle/>
          <a:p>
            <a:r>
              <a:rPr lang="en-US" dirty="0"/>
              <a:t>What are the different injury mechanical forces?</a:t>
            </a:r>
          </a:p>
          <a:p>
            <a:r>
              <a:rPr lang="en-US" dirty="0"/>
              <a:t>What is difference between sprain/strain?</a:t>
            </a:r>
          </a:p>
          <a:p>
            <a:r>
              <a:rPr lang="en-US" dirty="0"/>
              <a:t>What causes </a:t>
            </a:r>
            <a:r>
              <a:rPr lang="en-US" dirty="0" err="1"/>
              <a:t>apophysitis</a:t>
            </a:r>
            <a:r>
              <a:rPr lang="en-US" dirty="0"/>
              <a:t>? example</a:t>
            </a:r>
          </a:p>
          <a:p>
            <a:r>
              <a:rPr lang="en-US" dirty="0"/>
              <a:t>What artery carries blood to the brain?</a:t>
            </a:r>
          </a:p>
          <a:p>
            <a:r>
              <a:rPr lang="en-US" dirty="0"/>
              <a:t>Which pulse do you check with activity?</a:t>
            </a:r>
          </a:p>
          <a:p>
            <a:r>
              <a:rPr lang="en-US" dirty="0"/>
              <a:t>What is average pulse rate?</a:t>
            </a:r>
          </a:p>
        </p:txBody>
      </p:sp>
    </p:spTree>
    <p:extLst>
      <p:ext uri="{BB962C8B-B14F-4D97-AF65-F5344CB8AC3E}">
        <p14:creationId xmlns:p14="http://schemas.microsoft.com/office/powerpoint/2010/main" val="404298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br>
              <a:rPr lang="en-US"/>
            </a:b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INJURY EVALUATION</a:t>
            </a:r>
            <a:b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32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44444"/>
              <a:buFont typeface="Comic Sans MS"/>
              <a:buNone/>
            </a:pPr>
            <a:endParaRPr sz="1800" b="0" i="0" u="none" strike="noStrike" cap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44444"/>
              <a:buFont typeface="Comic Sans MS"/>
              <a:buNone/>
            </a:pPr>
            <a:endParaRPr sz="1800" b="0" i="0" u="none" strike="noStrike" cap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812800" y="468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4800600" y="2895600"/>
            <a:ext cx="4114800" cy="1797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4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Injury Assessment, Recognition, and Management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629400" y="838200"/>
            <a:ext cx="1828800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 Medicine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apsules 1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33CCCC"/>
      </a:accent1>
      <a:accent2>
        <a:srgbClr val="6666FF"/>
      </a:accent2>
      <a:accent3>
        <a:srgbClr val="FFFFFF"/>
      </a:accent3>
      <a:accent4>
        <a:srgbClr val="33CCCC"/>
      </a:accent4>
      <a:accent5>
        <a:srgbClr val="6666FF"/>
      </a:accent5>
      <a:accent6>
        <a:srgbClr val="FFFFFF"/>
      </a:accent6>
      <a:hlink>
        <a:srgbClr val="B2B2B2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26032</TotalTime>
  <Words>527</Words>
  <Application>Microsoft Office PowerPoint</Application>
  <PresentationFormat>On-screen Show (4:3)</PresentationFormat>
  <Paragraphs>159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Comic Sans MS</vt:lpstr>
      <vt:lpstr>Custom Theme</vt:lpstr>
      <vt:lpstr>Pulse Lab</vt:lpstr>
      <vt:lpstr>Pulses</vt:lpstr>
      <vt:lpstr>Pulses</vt:lpstr>
      <vt:lpstr>Pulses</vt:lpstr>
      <vt:lpstr>Pulses</vt:lpstr>
      <vt:lpstr>Pulses</vt:lpstr>
      <vt:lpstr>When evaluating an injury what should you look for first? Why?</vt:lpstr>
      <vt:lpstr>Review</vt:lpstr>
      <vt:lpstr> INJURY EVALUATION </vt:lpstr>
      <vt:lpstr>Primary survey</vt:lpstr>
      <vt:lpstr>Secondary survey</vt:lpstr>
      <vt:lpstr>HIPS/HOPS</vt:lpstr>
      <vt:lpstr>History</vt:lpstr>
      <vt:lpstr>Observation</vt:lpstr>
      <vt:lpstr>Observation</vt:lpstr>
      <vt:lpstr>Observation</vt:lpstr>
      <vt:lpstr>Observation</vt:lpstr>
      <vt:lpstr>Observation</vt:lpstr>
      <vt:lpstr>Observation</vt:lpstr>
      <vt:lpstr>Observation</vt:lpstr>
      <vt:lpstr>Observation</vt:lpstr>
      <vt:lpstr>Warm-Up</vt:lpstr>
      <vt:lpstr>Review</vt:lpstr>
      <vt:lpstr>With Partners</vt:lpstr>
      <vt:lpstr>Palpation</vt:lpstr>
      <vt:lpstr>Palpation</vt:lpstr>
      <vt:lpstr>Palpation</vt:lpstr>
      <vt:lpstr>Palpation</vt:lpstr>
      <vt:lpstr>Palpation</vt:lpstr>
      <vt:lpstr>Palpation</vt:lpstr>
      <vt:lpstr>Stress</vt:lpstr>
      <vt:lpstr>Stress</vt:lpstr>
      <vt:lpstr>Stress</vt:lpstr>
      <vt:lpstr>Stress</vt:lpstr>
      <vt:lpstr>Stress</vt:lpstr>
      <vt:lpstr>Stress</vt:lpstr>
      <vt:lpstr>Stress</vt:lpstr>
      <vt:lpstr>Remember</vt:lpstr>
      <vt:lpstr>Individually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 Lab</dc:title>
  <dc:creator>Brian Goodale</dc:creator>
  <cp:lastModifiedBy>Brian Goodale</cp:lastModifiedBy>
  <cp:revision>8</cp:revision>
  <dcterms:modified xsi:type="dcterms:W3CDTF">2019-04-22T12:05:59Z</dcterms:modified>
</cp:coreProperties>
</file>