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21"/>
  </p:notesMasterIdLst>
  <p:sldIdLst>
    <p:sldId id="268" r:id="rId3"/>
    <p:sldId id="269" r:id="rId4"/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73" r:id="rId18"/>
    <p:sldId id="275" r:id="rId19"/>
    <p:sldId id="274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0497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402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6048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8218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21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1159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7238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7127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0476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849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2415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300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 rot="5400000">
            <a:off x="5033962" y="2433637"/>
            <a:ext cx="5324474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995362" y="528637"/>
            <a:ext cx="5324474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4013200" cy="1822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4572000" y="4724400"/>
            <a:ext cx="4267199" cy="1822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42900" marR="0" lvl="0" indent="-2921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title" idx="2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6200" y="624840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 sz="2600" b="0" i="0" u="none" strike="noStrike" cap="none">
              <a:solidFill>
                <a:schemeClr val="lt1"/>
              </a:solidFill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2822574" y="377824"/>
            <a:ext cx="3724275" cy="7693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20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20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760912" y="2362200"/>
            <a:ext cx="3770311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small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8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6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4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4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4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4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4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7620000" cy="6858000"/>
            <a:chOff x="0" y="0"/>
            <a:chExt cx="7620000" cy="6858000"/>
          </a:xfrm>
        </p:grpSpPr>
        <p:grpSp>
          <p:nvGrpSpPr>
            <p:cNvPr id="7" name="Shape 7"/>
            <p:cNvGrpSpPr/>
            <p:nvPr/>
          </p:nvGrpSpPr>
          <p:grpSpPr>
            <a:xfrm>
              <a:off x="0" y="0"/>
              <a:ext cx="3200400" cy="6858000"/>
              <a:chOff x="0" y="0"/>
              <a:chExt cx="3200400" cy="6858000"/>
            </a:xfrm>
          </p:grpSpPr>
          <p:sp>
            <p:nvSpPr>
              <p:cNvPr id="8" name="Shape 8"/>
              <p:cNvSpPr txBox="1"/>
              <p:nvPr/>
            </p:nvSpPr>
            <p:spPr>
              <a:xfrm>
                <a:off x="0" y="0"/>
                <a:ext cx="762000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457200" y="0"/>
                <a:ext cx="2743200" cy="1166812"/>
              </a:xfrm>
              <a:custGeom>
                <a:avLst/>
                <a:gdLst/>
                <a:ahLst/>
                <a:cxnLst/>
                <a:rect l="0" t="0" r="0" b="0"/>
                <a:pathLst>
                  <a:path w="1728" h="735" extrusionOk="0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0" name="Shape 10"/>
            <p:cNvGrpSpPr/>
            <p:nvPr/>
          </p:nvGrpSpPr>
          <p:grpSpPr>
            <a:xfrm>
              <a:off x="228599" y="1981200"/>
              <a:ext cx="7391400" cy="319087"/>
              <a:chOff x="228599" y="1981200"/>
              <a:chExt cx="7391400" cy="319087"/>
            </a:xfrm>
          </p:grpSpPr>
          <p:sp>
            <p:nvSpPr>
              <p:cNvPr id="11" name="Shape 11"/>
              <p:cNvSpPr/>
              <p:nvPr/>
            </p:nvSpPr>
            <p:spPr>
              <a:xfrm>
                <a:off x="609600" y="1981200"/>
                <a:ext cx="7010400" cy="3175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 flipH="1">
                <a:off x="228599" y="1981200"/>
                <a:ext cx="393700" cy="319087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136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Shape 52"/>
          <p:cNvGrpSpPr/>
          <p:nvPr/>
        </p:nvGrpSpPr>
        <p:grpSpPr>
          <a:xfrm>
            <a:off x="0" y="0"/>
            <a:ext cx="5867400" cy="6858000"/>
            <a:chOff x="0" y="0"/>
            <a:chExt cx="5867400" cy="6858000"/>
          </a:xfrm>
        </p:grpSpPr>
        <p:sp>
          <p:nvSpPr>
            <p:cNvPr id="53" name="Shape 53"/>
            <p:cNvSpPr txBox="1"/>
            <p:nvPr/>
          </p:nvSpPr>
          <p:spPr>
            <a:xfrm>
              <a:off x="0" y="0"/>
              <a:ext cx="4572000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685800" y="990600"/>
              <a:ext cx="5181600" cy="1904999"/>
            </a:xfrm>
            <a:prstGeom prst="roundRect">
              <a:avLst>
                <a:gd name="adj" fmla="val 10800"/>
              </a:avLst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>
            <a:off x="3632199" y="4889500"/>
            <a:ext cx="4876800" cy="319087"/>
            <a:chOff x="3632199" y="4889500"/>
            <a:chExt cx="4876800" cy="319087"/>
          </a:xfrm>
        </p:grpSpPr>
        <p:sp>
          <p:nvSpPr>
            <p:cNvPr id="56" name="Shape 56"/>
            <p:cNvSpPr/>
            <p:nvPr/>
          </p:nvSpPr>
          <p:spPr>
            <a:xfrm flipH="1">
              <a:off x="3632199" y="4889500"/>
              <a:ext cx="4625975" cy="3175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8248650" y="4889500"/>
              <a:ext cx="260350" cy="319087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76200" y="624840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 sz="2600" b="0" i="0" u="none" strike="noStrike" cap="none">
              <a:solidFill>
                <a:schemeClr val="lt1"/>
              </a:solidFill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885778"/>
            <a:ext cx="7772400" cy="1362075"/>
          </a:xfrm>
        </p:spPr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What treatments do you know for an acute injury?</a:t>
            </a:r>
          </a:p>
        </p:txBody>
      </p:sp>
    </p:spTree>
    <p:extLst>
      <p:ext uri="{BB962C8B-B14F-4D97-AF65-F5344CB8AC3E}">
        <p14:creationId xmlns:p14="http://schemas.microsoft.com/office/powerpoint/2010/main" val="55312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(AIM)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can be accomplished by applying compression to the injured area?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Decrease rate of blood escaping into the injured area from damaged capillaries.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Increase rate at which swelling drains from the injured area.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Encourages absorption of swelling by vascular and lymphatic systems.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(AIM)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application of compression be accomplished?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Elastic wrap/Ace bandage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Compression sleeve/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stockinette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Compression bandage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(AIM)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can be accomplished by elevating the injured area?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Encourages absorption of swelling by vascular and lymphatic systems.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Limits pooling of the swelling at the injury site.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Decreases hydrostatic pressure created within the vascular system. (takes pressure of nerve endings-which causes pain)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(AIM)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elevation be accomplished?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Injured area positioned so that it is above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the heart.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Elevate lower extremity  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Sling applied to elevate upper extremity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865210"/>
            <a:ext cx="7772400" cy="1362075"/>
          </a:xfrm>
        </p:spPr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What do you think icing does for you? What do you feel? </a:t>
            </a:r>
          </a:p>
        </p:txBody>
      </p:sp>
    </p:spTree>
    <p:extLst>
      <p:ext uri="{BB962C8B-B14F-4D97-AF65-F5344CB8AC3E}">
        <p14:creationId xmlns:p14="http://schemas.microsoft.com/office/powerpoint/2010/main" val="3183640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916725"/>
            <a:ext cx="7772400" cy="1362075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3524899"/>
            <a:ext cx="7772400" cy="15001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is the technique for acute injury management?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3 different methods for resting a lower extremity injury?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can you rest an arm injury?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3 different methods for icing?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2 effects of icing?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28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723542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Partner up Cryotherapy lab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507302"/>
            <a:ext cx="7772400" cy="5421245"/>
          </a:xfrm>
        </p:spPr>
        <p:txBody>
          <a:bodyPr/>
          <a:lstStyle/>
          <a:p>
            <a:r>
              <a:rPr lang="en-US" sz="2400" dirty="0"/>
              <a:t>Half of the class will go with </a:t>
            </a:r>
            <a:r>
              <a:rPr lang="en-US" sz="2400" dirty="0" err="1"/>
              <a:t>sm</a:t>
            </a:r>
            <a:r>
              <a:rPr lang="en-US" sz="2400" dirty="0"/>
              <a:t> 4 to make ice bags and will ice an area for 15 mins. On a sheet of paper you and your partner will each describe sensations felt at each 3 min mark. </a:t>
            </a:r>
          </a:p>
          <a:p>
            <a:endParaRPr lang="en-US" sz="2400" dirty="0"/>
          </a:p>
          <a:p>
            <a:r>
              <a:rPr lang="en-US" sz="2400" b="1" dirty="0"/>
              <a:t>Other half will start partner assignment using phones/laptops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1995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722795"/>
            <a:ext cx="7772400" cy="1362075"/>
          </a:xfrm>
        </p:spPr>
        <p:txBody>
          <a:bodyPr/>
          <a:lstStyle/>
          <a:p>
            <a:r>
              <a:rPr lang="en-US" dirty="0"/>
              <a:t>To add to notes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0" cy="2950748"/>
          </a:xfrm>
        </p:spPr>
        <p:txBody>
          <a:bodyPr/>
          <a:lstStyle/>
          <a:p>
            <a:r>
              <a:rPr lang="en-US" b="1" dirty="0"/>
              <a:t>Using phones/laptops look up:</a:t>
            </a:r>
          </a:p>
          <a:p>
            <a:r>
              <a:rPr lang="en-US" b="1" dirty="0"/>
              <a:t>What is cryotherapy: 3 indications, 3 contraindications</a:t>
            </a:r>
          </a:p>
          <a:p>
            <a:r>
              <a:rPr lang="en-US" b="1" dirty="0"/>
              <a:t> what </a:t>
            </a:r>
            <a:r>
              <a:rPr lang="en-US" b="1" dirty="0" err="1"/>
              <a:t>cryokinetics</a:t>
            </a:r>
            <a:r>
              <a:rPr lang="en-US" b="1" dirty="0"/>
              <a:t> is: How it is performed, what injuries is it good for, what type of exercises should be performed, and why it is beneficial in early stages of rehab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Also look up what the hunting response is for cryotherapy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64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813695"/>
            <a:ext cx="7772400" cy="1362075"/>
          </a:xfrm>
        </p:spPr>
        <p:txBody>
          <a:bodyPr/>
          <a:lstStyle/>
          <a:p>
            <a:r>
              <a:rPr lang="en-US" dirty="0"/>
              <a:t>Warm up with your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Come up with a 10 question review quiz for tomorrow’s quiz:</a:t>
            </a:r>
          </a:p>
          <a:p>
            <a:r>
              <a:rPr lang="en-US" dirty="0"/>
              <a:t>Unit covers: injury management</a:t>
            </a:r>
          </a:p>
        </p:txBody>
      </p:sp>
    </p:spTree>
    <p:extLst>
      <p:ext uri="{BB962C8B-B14F-4D97-AF65-F5344CB8AC3E}">
        <p14:creationId xmlns:p14="http://schemas.microsoft.com/office/powerpoint/2010/main" val="177636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735652"/>
            <a:ext cx="7772400" cy="1362075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516" y="3819643"/>
            <a:ext cx="7772400" cy="1500187"/>
          </a:xfrm>
        </p:spPr>
        <p:txBody>
          <a:bodyPr/>
          <a:lstStyle/>
          <a:p>
            <a:r>
              <a:rPr lang="en-US" sz="2400" dirty="0"/>
              <a:t>What is the purpose of stress test in HOPS?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Is ROM testing in observation or palpation?</a:t>
            </a:r>
          </a:p>
          <a:p>
            <a:endParaRPr lang="en-US" sz="2400" dirty="0"/>
          </a:p>
          <a:p>
            <a:r>
              <a:rPr lang="en-US" sz="2400" dirty="0"/>
              <a:t>What type of ROM do you have them perform? (active passive or resistive?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427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(AIM)</a:t>
            </a:r>
            <a:b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en-US" sz="32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572000" y="4724400"/>
            <a:ext cx="4267199" cy="1822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44444"/>
              <a:buFont typeface="Comic Sans MS"/>
              <a:buNone/>
            </a:pPr>
            <a:endParaRPr sz="1800" b="0" i="0" u="none" strike="noStrike" cap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44444"/>
              <a:buFont typeface="Comic Sans MS"/>
              <a:buNone/>
            </a:pPr>
            <a:endParaRPr sz="1800" b="0" i="0" u="none" strike="noStrike" cap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812800" y="46863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4572000" y="2895600"/>
            <a:ext cx="4572000" cy="1492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4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Injury Assessment, Recognition, and Management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6629400" y="838200"/>
            <a:ext cx="1828800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(AIM)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R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</a:t>
            </a: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ce</a:t>
            </a: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ompression</a:t>
            </a: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levation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(AIM)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can be accomplished by resting the 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injured area?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Allows time for acute effects of the injury to 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calm down.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Avoid additional injury to the area.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Assists in the healing process.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Decrease acute effects of the injury.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(AIM)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rest be accomplished?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Cast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Sling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Splint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Crutches**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Brace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Wrap/Tape Applications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Wheelchair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Modify level of activity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(AIM)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can be accomplished by applying ice (cold) to the injured area?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Reduces the rate of swelling into injured area. 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Decreases blood flow into injured area.</a:t>
            </a:r>
          </a:p>
          <a:p>
            <a: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Vasoconstriction (capillary constriction)</a:t>
            </a:r>
          </a:p>
          <a:p>
            <a: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Increase blood viscosity (decreases clotting time)</a:t>
            </a:r>
          </a:p>
          <a:p>
            <a: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45000"/>
              <a:buFont typeface="Arial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Decrease nerve conduction velocity which helps in pain reduction. 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(AIM)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can be accomplished by applying ice (cold) to the injured area?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Decrease metabolic demands of the injured area which reduces volume of waste product buildup.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ACUTE INJURY MANAGEMENT</a:t>
            </a:r>
            <a:b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(AIM)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application of cold be accomplished?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Ice bag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Ice water immersion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Ice massage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Cold whirlpool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Cryocuff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Frozen Veggies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5002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Reusable cold pack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Capsules 1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33CCCC"/>
      </a:accent1>
      <a:accent2>
        <a:srgbClr val="6666FF"/>
      </a:accent2>
      <a:accent3>
        <a:srgbClr val="FFFFFF"/>
      </a:accent3>
      <a:accent4>
        <a:srgbClr val="33CCCC"/>
      </a:accent4>
      <a:accent5>
        <a:srgbClr val="6666FF"/>
      </a:accent5>
      <a:accent6>
        <a:srgbClr val="FFFFFF"/>
      </a:accent6>
      <a:hlink>
        <a:srgbClr val="B2B2B2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1_Capsules 1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33CCCC"/>
      </a:accent1>
      <a:accent2>
        <a:srgbClr val="6666FF"/>
      </a:accent2>
      <a:accent3>
        <a:srgbClr val="FFFFFF"/>
      </a:accent3>
      <a:accent4>
        <a:srgbClr val="33CCCC"/>
      </a:accent4>
      <a:accent5>
        <a:srgbClr val="6666FF"/>
      </a:accent5>
      <a:accent6>
        <a:srgbClr val="FFFFFF"/>
      </a:accent6>
      <a:hlink>
        <a:srgbClr val="B2B2B2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50142</TotalTime>
  <Words>557</Words>
  <Application>Microsoft Office PowerPoint</Application>
  <PresentationFormat>On-screen Show (4:3)</PresentationFormat>
  <Paragraphs>123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Comic Sans MS</vt:lpstr>
      <vt:lpstr>Custom Theme</vt:lpstr>
      <vt:lpstr>Custom Theme</vt:lpstr>
      <vt:lpstr>Warm-Up</vt:lpstr>
      <vt:lpstr>Review</vt:lpstr>
      <vt:lpstr> ACUTE INJURY MANAGEMENT (AIM) </vt:lpstr>
      <vt:lpstr> ACUTE INJURY MANAGEMENT    (AIM)</vt:lpstr>
      <vt:lpstr> ACUTE INJURY MANAGEMENT    (AIM)</vt:lpstr>
      <vt:lpstr> ACUTE INJURY MANAGEMENT    (AIM)</vt:lpstr>
      <vt:lpstr> ACUTE INJURY MANAGEMENT    (AIM)</vt:lpstr>
      <vt:lpstr> ACUTE INJURY MANAGEMENT    (AIM)</vt:lpstr>
      <vt:lpstr> ACUTE INJURY MANAGEMENT    (AIM)</vt:lpstr>
      <vt:lpstr> ACUTE INJURY MANAGEMENT    (AIM)</vt:lpstr>
      <vt:lpstr> ACUTE INJURY MANAGEMENT    (AIM)</vt:lpstr>
      <vt:lpstr> ACUTE INJURY MANAGEMENT    (AIM)</vt:lpstr>
      <vt:lpstr> ACUTE INJURY MANAGEMENT    (AIM)</vt:lpstr>
      <vt:lpstr>Warm-Up</vt:lpstr>
      <vt:lpstr>Review</vt:lpstr>
      <vt:lpstr>Partner up Cryotherapy lab</vt:lpstr>
      <vt:lpstr>To add to notes</vt:lpstr>
      <vt:lpstr>Warm up with your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INJURY MANAGEMENT (AIM)</dc:title>
  <dc:creator>Brian Goodale</dc:creator>
  <cp:lastModifiedBy>Brian Goodale</cp:lastModifiedBy>
  <cp:revision>30</cp:revision>
  <dcterms:modified xsi:type="dcterms:W3CDTF">2019-04-29T15:49:27Z</dcterms:modified>
</cp:coreProperties>
</file>